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56" r:id="rId2"/>
    <p:sldId id="257" r:id="rId3"/>
    <p:sldId id="258" r:id="rId4"/>
    <p:sldId id="259" r:id="rId5"/>
    <p:sldId id="302" r:id="rId6"/>
    <p:sldId id="303" r:id="rId7"/>
    <p:sldId id="301" r:id="rId8"/>
    <p:sldId id="304" r:id="rId9"/>
    <p:sldId id="261" r:id="rId10"/>
    <p:sldId id="307" r:id="rId11"/>
    <p:sldId id="308" r:id="rId12"/>
    <p:sldId id="309" r:id="rId13"/>
    <p:sldId id="264" r:id="rId14"/>
    <p:sldId id="310" r:id="rId15"/>
    <p:sldId id="311" r:id="rId16"/>
    <p:sldId id="265" r:id="rId17"/>
    <p:sldId id="312" r:id="rId18"/>
    <p:sldId id="313" r:id="rId19"/>
    <p:sldId id="266" r:id="rId20"/>
    <p:sldId id="314" r:id="rId21"/>
    <p:sldId id="315" r:id="rId22"/>
    <p:sldId id="267" r:id="rId23"/>
    <p:sldId id="321" r:id="rId24"/>
    <p:sldId id="316" r:id="rId25"/>
    <p:sldId id="317" r:id="rId26"/>
    <p:sldId id="268" r:id="rId27"/>
    <p:sldId id="269" r:id="rId28"/>
    <p:sldId id="318" r:id="rId29"/>
    <p:sldId id="270" r:id="rId30"/>
    <p:sldId id="305" r:id="rId31"/>
    <p:sldId id="262" r:id="rId32"/>
    <p:sldId id="319" r:id="rId33"/>
    <p:sldId id="274" r:id="rId34"/>
    <p:sldId id="272" r:id="rId35"/>
    <p:sldId id="320" r:id="rId36"/>
    <p:sldId id="273" r:id="rId37"/>
    <p:sldId id="275" r:id="rId38"/>
    <p:sldId id="276" r:id="rId39"/>
    <p:sldId id="322" r:id="rId40"/>
    <p:sldId id="324" r:id="rId41"/>
    <p:sldId id="325" r:id="rId42"/>
    <p:sldId id="278" r:id="rId43"/>
    <p:sldId id="326" r:id="rId44"/>
    <p:sldId id="279" r:id="rId45"/>
    <p:sldId id="306" r:id="rId46"/>
    <p:sldId id="263" r:id="rId47"/>
    <p:sldId id="281" r:id="rId48"/>
    <p:sldId id="327" r:id="rId49"/>
    <p:sldId id="282" r:id="rId50"/>
    <p:sldId id="284" r:id="rId51"/>
    <p:sldId id="285" r:id="rId52"/>
    <p:sldId id="286" r:id="rId53"/>
    <p:sldId id="328" r:id="rId54"/>
    <p:sldId id="329" r:id="rId55"/>
    <p:sldId id="287" r:id="rId56"/>
    <p:sldId id="288" r:id="rId57"/>
    <p:sldId id="289" r:id="rId58"/>
    <p:sldId id="291" r:id="rId59"/>
    <p:sldId id="332" r:id="rId60"/>
    <p:sldId id="296" r:id="rId61"/>
    <p:sldId id="330" r:id="rId62"/>
    <p:sldId id="331" r:id="rId63"/>
    <p:sldId id="297" r:id="rId64"/>
    <p:sldId id="299" r:id="rId65"/>
    <p:sldId id="300"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0933401-BC5A-4F4B-925D-3A1C7B8B9C12}">
          <p14:sldIdLst>
            <p14:sldId id="256"/>
            <p14:sldId id="257"/>
            <p14:sldId id="258"/>
            <p14:sldId id="259"/>
            <p14:sldId id="302"/>
            <p14:sldId id="303"/>
            <p14:sldId id="301"/>
          </p14:sldIdLst>
        </p14:section>
        <p14:section name="ph" id="{DACCDE08-D0BD-4BAF-BC3D-DA9D0EA7FDD8}">
          <p14:sldIdLst>
            <p14:sldId id="304"/>
            <p14:sldId id="261"/>
            <p14:sldId id="307"/>
            <p14:sldId id="308"/>
            <p14:sldId id="309"/>
            <p14:sldId id="264"/>
            <p14:sldId id="310"/>
            <p14:sldId id="311"/>
            <p14:sldId id="265"/>
            <p14:sldId id="312"/>
            <p14:sldId id="313"/>
            <p14:sldId id="266"/>
            <p14:sldId id="314"/>
            <p14:sldId id="315"/>
            <p14:sldId id="267"/>
            <p14:sldId id="321"/>
            <p14:sldId id="316"/>
            <p14:sldId id="317"/>
            <p14:sldId id="268"/>
            <p14:sldId id="269"/>
            <p14:sldId id="318"/>
            <p14:sldId id="270"/>
          </p14:sldIdLst>
        </p14:section>
        <p14:section name="bk" id="{1994D66A-37F1-443D-9364-0453075FF3AD}">
          <p14:sldIdLst>
            <p14:sldId id="305"/>
            <p14:sldId id="262"/>
            <p14:sldId id="319"/>
            <p14:sldId id="274"/>
            <p14:sldId id="272"/>
            <p14:sldId id="320"/>
            <p14:sldId id="273"/>
            <p14:sldId id="275"/>
            <p14:sldId id="276"/>
            <p14:sldId id="322"/>
            <p14:sldId id="324"/>
            <p14:sldId id="325"/>
            <p14:sldId id="278"/>
            <p14:sldId id="326"/>
            <p14:sldId id="279"/>
          </p14:sldIdLst>
        </p14:section>
        <p14:section name="gm" id="{64DCB57D-BB0C-412A-A023-F7E75271460F}">
          <p14:sldIdLst>
            <p14:sldId id="306"/>
            <p14:sldId id="263"/>
            <p14:sldId id="281"/>
            <p14:sldId id="327"/>
            <p14:sldId id="282"/>
            <p14:sldId id="284"/>
            <p14:sldId id="285"/>
            <p14:sldId id="286"/>
            <p14:sldId id="328"/>
            <p14:sldId id="329"/>
            <p14:sldId id="287"/>
            <p14:sldId id="288"/>
            <p14:sldId id="289"/>
            <p14:sldId id="291"/>
            <p14:sldId id="332"/>
            <p14:sldId id="296"/>
            <p14:sldId id="330"/>
            <p14:sldId id="331"/>
            <p14:sldId id="297"/>
          </p14:sldIdLst>
        </p14:section>
        <p14:section name="end" id="{FA161CCC-25D8-4D5C-AECC-F8DC84D0EA7A}">
          <p14:sldIdLst>
            <p14:sldId id="299"/>
            <p14:sldId id="30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o Yueqi" initials="CY" lastIdx="2" clrIdx="0">
    <p:extLst>
      <p:ext uri="{19B8F6BF-5375-455C-9EA6-DF929625EA0E}">
        <p15:presenceInfo xmlns:p15="http://schemas.microsoft.com/office/powerpoint/2012/main" userId="bb2d1a20b862150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260" autoAdjust="0"/>
  </p:normalViewPr>
  <p:slideViewPr>
    <p:cSldViewPr snapToGrid="0">
      <p:cViewPr varScale="1">
        <p:scale>
          <a:sx n="46" d="100"/>
          <a:sy n="46" d="100"/>
        </p:scale>
        <p:origin x="186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F893A-E1F1-4FA6-A78D-C8A1FA0DD5EE}" type="datetimeFigureOut">
              <a:rPr lang="zh-CN" altLang="en-US" smtClean="0"/>
              <a:t>2018/6/28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1218B5-A40E-4485-BF4F-277A4D3D1C2F}" type="slidenum">
              <a:rPr lang="zh-CN" altLang="en-US" smtClean="0"/>
              <a:t>‹#›</a:t>
            </a:fld>
            <a:endParaRPr lang="zh-CN" altLang="en-US"/>
          </a:p>
        </p:txBody>
      </p:sp>
    </p:spTree>
    <p:extLst>
      <p:ext uri="{BB962C8B-B14F-4D97-AF65-F5344CB8AC3E}">
        <p14:creationId xmlns:p14="http://schemas.microsoft.com/office/powerpoint/2010/main" val="313603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My report is about data science from a topological viewpoint. In this report I’ll talk about our latest progress on computation of high dimensional persistence. We’ll also introduce some topological methods in manifold learning.</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a:t>
            </a:fld>
            <a:endParaRPr lang="zh-CN" altLang="en-US"/>
          </a:p>
        </p:txBody>
      </p:sp>
    </p:spTree>
    <p:extLst>
      <p:ext uri="{BB962C8B-B14F-4D97-AF65-F5344CB8AC3E}">
        <p14:creationId xmlns:p14="http://schemas.microsoft.com/office/powerpoint/2010/main" val="672755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simplicial complex is a combination of simplices. The combination is such that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10</a:t>
            </a:fld>
            <a:endParaRPr lang="zh-CN" altLang="en-US"/>
          </a:p>
        </p:txBody>
      </p:sp>
    </p:spTree>
    <p:extLst>
      <p:ext uri="{BB962C8B-B14F-4D97-AF65-F5344CB8AC3E}">
        <p14:creationId xmlns:p14="http://schemas.microsoft.com/office/powerpoint/2010/main" val="1609784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p-chain vector space is spanned by p-dim simplices over z2. here we use z2 for simplicity. Z2 can be replaced by any abelian group. The p-boundary map is defined such that it takes each p-simplex to its p-1 boundaries. The boundary of a boundary is zero. So the p-homology vector space is defined as the quotient space of kernel partial p and image partial p+1</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11</a:t>
            </a:fld>
            <a:endParaRPr lang="zh-CN" altLang="en-US"/>
          </a:p>
        </p:txBody>
      </p:sp>
    </p:spTree>
    <p:extLst>
      <p:ext uri="{BB962C8B-B14F-4D97-AF65-F5344CB8AC3E}">
        <p14:creationId xmlns:p14="http://schemas.microsoft.com/office/powerpoint/2010/main" val="171302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dimension of p homology vector space is called p-</a:t>
            </a:r>
            <a:r>
              <a:rPr lang="en-US" altLang="zh-CN" dirty="0" err="1"/>
              <a:t>betti</a:t>
            </a:r>
            <a:r>
              <a:rPr lang="en-US" altLang="zh-CN" dirty="0"/>
              <a:t> number. </a:t>
            </a:r>
            <a:r>
              <a:rPr lang="en-US" altLang="zh-CN" dirty="0" err="1"/>
              <a:t>Betti</a:t>
            </a:r>
            <a:r>
              <a:rPr lang="en-US" altLang="zh-CN" dirty="0"/>
              <a:t> numbers are important topological invariants. For example, 2-surfaces are totally determined by their </a:t>
            </a:r>
            <a:r>
              <a:rPr lang="en-US" altLang="zh-CN" dirty="0" err="1"/>
              <a:t>betti</a:t>
            </a:r>
            <a:r>
              <a:rPr lang="en-US" altLang="zh-CN" dirty="0"/>
              <a:t> numbers.</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12</a:t>
            </a:fld>
            <a:endParaRPr lang="zh-CN" altLang="en-US"/>
          </a:p>
        </p:txBody>
      </p:sp>
    </p:spTree>
    <p:extLst>
      <p:ext uri="{BB962C8B-B14F-4D97-AF65-F5344CB8AC3E}">
        <p14:creationId xmlns:p14="http://schemas.microsoft.com/office/powerpoint/2010/main" val="372661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very important definition in persistent homology is filtration. A filtration is, informally, the expansion or growth of simplicial complexes.</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13</a:t>
            </a:fld>
            <a:endParaRPr lang="zh-CN" altLang="en-US"/>
          </a:p>
        </p:txBody>
      </p:sp>
    </p:spTree>
    <p:extLst>
      <p:ext uri="{BB962C8B-B14F-4D97-AF65-F5344CB8AC3E}">
        <p14:creationId xmlns:p14="http://schemas.microsoft.com/office/powerpoint/2010/main" val="807976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see an example about filtration. These are 100 points from a noisy circle. The following cartoon will show you a filtration of simplicial complexes.</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14</a:t>
            </a:fld>
            <a:endParaRPr lang="zh-CN" altLang="en-US"/>
          </a:p>
        </p:txBody>
      </p:sp>
    </p:spTree>
    <p:extLst>
      <p:ext uri="{BB962C8B-B14F-4D97-AF65-F5344CB8AC3E}">
        <p14:creationId xmlns:p14="http://schemas.microsoft.com/office/powerpoint/2010/main" val="144598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special kind of filtration is that you add exactly one simplex at each time. This is possible given any simplicial complex. We call it elementary filtration.</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16</a:t>
            </a:fld>
            <a:endParaRPr lang="zh-CN" altLang="en-US"/>
          </a:p>
        </p:txBody>
      </p:sp>
    </p:spTree>
    <p:extLst>
      <p:ext uri="{BB962C8B-B14F-4D97-AF65-F5344CB8AC3E}">
        <p14:creationId xmlns:p14="http://schemas.microsoft.com/office/powerpoint/2010/main" val="1843860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this is an elementary filtration of a triangle. We first place vertices, and then edges, and finally add the triangle.</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17</a:t>
            </a:fld>
            <a:endParaRPr lang="zh-CN" altLang="en-US"/>
          </a:p>
        </p:txBody>
      </p:sp>
    </p:spTree>
    <p:extLst>
      <p:ext uri="{BB962C8B-B14F-4D97-AF65-F5344CB8AC3E}">
        <p14:creationId xmlns:p14="http://schemas.microsoft.com/office/powerpoint/2010/main" val="2761133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 important fact about elementary filtration is that adding one simplex will cause one of the following two results: you either kill an old cycle or generate a new cycle. Passing to </a:t>
            </a:r>
            <a:r>
              <a:rPr lang="en-US" altLang="zh-CN" dirty="0" err="1"/>
              <a:t>betti</a:t>
            </a:r>
            <a:r>
              <a:rPr lang="en-US" altLang="zh-CN" dirty="0"/>
              <a:t> numbers we have the formal statement: either p dim </a:t>
            </a:r>
            <a:r>
              <a:rPr lang="en-US" altLang="zh-CN" dirty="0" err="1"/>
              <a:t>betti</a:t>
            </a:r>
            <a:r>
              <a:rPr lang="en-US" altLang="zh-CN" dirty="0"/>
              <a:t> number increase by one or p-1 dim </a:t>
            </a:r>
            <a:r>
              <a:rPr lang="en-US" altLang="zh-CN" dirty="0" err="1"/>
              <a:t>betti</a:t>
            </a:r>
            <a:r>
              <a:rPr lang="en-US" altLang="zh-CN" dirty="0"/>
              <a:t> number decrease by one</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18</a:t>
            </a:fld>
            <a:endParaRPr lang="zh-CN" altLang="en-US"/>
          </a:p>
        </p:txBody>
      </p:sp>
    </p:spTree>
    <p:extLst>
      <p:ext uri="{BB962C8B-B14F-4D97-AF65-F5344CB8AC3E}">
        <p14:creationId xmlns:p14="http://schemas.microsoft.com/office/powerpoint/2010/main" val="842307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If adding sigma generate a new cycle we say it’s positive; if adding sigma kills an old cycle we say it’s negative</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19</a:t>
            </a:fld>
            <a:endParaRPr lang="zh-CN" altLang="en-US"/>
          </a:p>
        </p:txBody>
      </p:sp>
    </p:spTree>
    <p:extLst>
      <p:ext uri="{BB962C8B-B14F-4D97-AF65-F5344CB8AC3E}">
        <p14:creationId xmlns:p14="http://schemas.microsoft.com/office/powerpoint/2010/main" val="59021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fundamental theorem states that in an elementary filtration, each negative simplex is paired with a unique positive simplex. This theorem is proved by the creators of persistent homology. In particular, this pairing is constructive. It is chosen so that the positive simplex is the youngest in the killed cycle. ‘youngest’ means that the order is the largest among simplices in the closed cycle. This theorem enables the creators to find out an algorithm to compute pairing. Until now this algorithm is one of the most efficient in practice. </a:t>
            </a:r>
          </a:p>
          <a:p>
            <a:endParaRPr lang="en-US" altLang="zh-CN" dirty="0"/>
          </a:p>
          <a:p>
            <a:r>
              <a:rPr lang="en-US" altLang="zh-CN" dirty="0"/>
              <a:t>We also note that this theorem doesn’t assert that each positive simplex is paired with a negative simplex. In fact, if a positive simplex is not paired with a negative simplex, it’s called paired with infinity.</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20</a:t>
            </a:fld>
            <a:endParaRPr lang="zh-CN" altLang="en-US"/>
          </a:p>
        </p:txBody>
      </p:sp>
    </p:spTree>
    <p:extLst>
      <p:ext uri="{BB962C8B-B14F-4D97-AF65-F5344CB8AC3E}">
        <p14:creationId xmlns:p14="http://schemas.microsoft.com/office/powerpoint/2010/main" val="150232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traditional data science, people were working with data with special structures. For example, principle component analysis (PCA for short) assumes the data set lies on a linear subspace. If the intrinsic space is a nonlinear manifold, PCA doesn’t work well. </a:t>
            </a:r>
            <a:r>
              <a:rPr lang="en-US" altLang="zh-CN" dirty="0" err="1"/>
              <a:t>Isomap</a:t>
            </a:r>
            <a:r>
              <a:rPr lang="en-US" altLang="zh-CN" dirty="0"/>
              <a:t> assumes the data set lies on a Riemannian manifold. The correlation between two points is reflected by their geodesic distance. Local linear embedding (LLE for short) assumes the local linear structure of data, so that the all information is contained in the coefficient matrix.</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a:t>
            </a:fld>
            <a:endParaRPr lang="zh-CN" altLang="en-US"/>
          </a:p>
        </p:txBody>
      </p:sp>
    </p:spTree>
    <p:extLst>
      <p:ext uri="{BB962C8B-B14F-4D97-AF65-F5344CB8AC3E}">
        <p14:creationId xmlns:p14="http://schemas.microsoft.com/office/powerpoint/2010/main" val="41760568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see the elementary filtration of a triangle. Each vertex is positive because adding a vertex will increase a connected component. Orange edges are negative because they decrease the connected components. Blue edge is positive because it forms a closed cycle. The closed cycle is killed by the orange triangle so that the orange triangle is negative. The pairing is chosen that e4 is paired with v2 because v2 is the youngest in the boundary of e4. similarly e5 is paired with v3. t7 is paired with e6.</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21</a:t>
            </a:fld>
            <a:endParaRPr lang="zh-CN" altLang="en-US"/>
          </a:p>
        </p:txBody>
      </p:sp>
    </p:spTree>
    <p:extLst>
      <p:ext uri="{BB962C8B-B14F-4D97-AF65-F5344CB8AC3E}">
        <p14:creationId xmlns:p14="http://schemas.microsoft.com/office/powerpoint/2010/main" val="2099446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if you are given an arbitrary filtration, you can construct an elementary filtration and do pairing. Each paired simplices correspond to an open and closed interval, where the endpoints of the interval record the time simplex entering the filtration. The intervals are called barcodes. The diagram of barcodes is called persistence diagram.</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22</a:t>
            </a:fld>
            <a:endParaRPr lang="zh-CN" altLang="en-US"/>
          </a:p>
        </p:txBody>
      </p:sp>
    </p:spTree>
    <p:extLst>
      <p:ext uri="{BB962C8B-B14F-4D97-AF65-F5344CB8AC3E}">
        <p14:creationId xmlns:p14="http://schemas.microsoft.com/office/powerpoint/2010/main" val="3493542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Long barcodes mean the homology classes are stable, which carry the topological information about data. Short barcodes mean the homology classes quickly disappear, which are noises contained in data.</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23</a:t>
            </a:fld>
            <a:endParaRPr lang="zh-CN" altLang="en-US"/>
          </a:p>
        </p:txBody>
      </p:sp>
    </p:spTree>
    <p:extLst>
      <p:ext uri="{BB962C8B-B14F-4D97-AF65-F5344CB8AC3E}">
        <p14:creationId xmlns:p14="http://schemas.microsoft.com/office/powerpoint/2010/main" val="1781501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important fact about barcodes is that they are invariants of a filtration. This is explained by prof. </a:t>
            </a:r>
            <a:r>
              <a:rPr lang="en-US" altLang="zh-CN" dirty="0" err="1"/>
              <a:t>carlsson</a:t>
            </a:r>
            <a:r>
              <a:rPr lang="en-US" altLang="zh-CN" dirty="0"/>
              <a:t> in the language of commutative algebra. We won’t talk about this in the report.</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25</a:t>
            </a:fld>
            <a:endParaRPr lang="zh-CN" altLang="en-US"/>
          </a:p>
        </p:txBody>
      </p:sp>
    </p:spTree>
    <p:extLst>
      <p:ext uri="{BB962C8B-B14F-4D97-AF65-F5344CB8AC3E}">
        <p14:creationId xmlns:p14="http://schemas.microsoft.com/office/powerpoint/2010/main" val="1916097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haven’t told you how to make a filtration from a discrete data set. The idea is to use nerves. If you have a finite cover of a space, then you can make a simplicial complex by taking the intersection of covers. More precisely , a k-simplex….</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26</a:t>
            </a:fld>
            <a:endParaRPr lang="zh-CN" altLang="en-US"/>
          </a:p>
        </p:txBody>
      </p:sp>
    </p:spTree>
    <p:extLst>
      <p:ext uri="{BB962C8B-B14F-4D97-AF65-F5344CB8AC3E}">
        <p14:creationId xmlns:p14="http://schemas.microsoft.com/office/powerpoint/2010/main" val="3312549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example, around each data you take a ball of radius r. the nerve of these balls is a simplicial complex. It’s called </a:t>
            </a:r>
            <a:r>
              <a:rPr lang="en-US" altLang="zh-CN" dirty="0" err="1"/>
              <a:t>cech</a:t>
            </a:r>
            <a:r>
              <a:rPr lang="en-US" altLang="zh-CN" dirty="0"/>
              <a:t> complex.</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27</a:t>
            </a:fld>
            <a:endParaRPr lang="zh-CN" altLang="en-US"/>
          </a:p>
        </p:txBody>
      </p:sp>
    </p:spTree>
    <p:extLst>
      <p:ext uri="{BB962C8B-B14F-4D97-AF65-F5344CB8AC3E}">
        <p14:creationId xmlns:p14="http://schemas.microsoft.com/office/powerpoint/2010/main" val="6961373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 picture of </a:t>
            </a:r>
            <a:r>
              <a:rPr lang="en-US" altLang="zh-CN" dirty="0" err="1"/>
              <a:t>cech</a:t>
            </a:r>
            <a:r>
              <a:rPr lang="en-US" altLang="zh-CN" dirty="0"/>
              <a:t> complex. Each ball denote a vertex in the </a:t>
            </a:r>
            <a:r>
              <a:rPr lang="en-US" altLang="zh-CN" dirty="0" err="1"/>
              <a:t>cech</a:t>
            </a:r>
            <a:r>
              <a:rPr lang="en-US" altLang="zh-CN" dirty="0"/>
              <a:t> complex. Each edge means two balls intersect once.</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28</a:t>
            </a:fld>
            <a:endParaRPr lang="zh-CN" altLang="en-US"/>
          </a:p>
        </p:txBody>
      </p:sp>
    </p:spTree>
    <p:extLst>
      <p:ext uri="{BB962C8B-B14F-4D97-AF65-F5344CB8AC3E}">
        <p14:creationId xmlns:p14="http://schemas.microsoft.com/office/powerpoint/2010/main" val="303458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 are many ways to construct filtration. We won’t talk further. Let’s consider the complexity of the algorithm. Suppose…</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29</a:t>
            </a:fld>
            <a:endParaRPr lang="zh-CN" altLang="en-US"/>
          </a:p>
        </p:txBody>
      </p:sp>
    </p:spTree>
    <p:extLst>
      <p:ext uri="{BB962C8B-B14F-4D97-AF65-F5344CB8AC3E}">
        <p14:creationId xmlns:p14="http://schemas.microsoft.com/office/powerpoint/2010/main" val="3987465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So….I want to explain the present situation about persistent homology. Many ideas are proposed to simplify the construction of filtrations and accelerate the pairing algorithm. But the computation of persistence stays in a level of 0</a:t>
            </a:r>
            <a:r>
              <a:rPr lang="en-US" altLang="zh-CN" baseline="30000" dirty="0"/>
              <a:t>th</a:t>
            </a:r>
            <a:r>
              <a:rPr lang="en-US" altLang="zh-CN" dirty="0"/>
              <a:t>, 1</a:t>
            </a:r>
            <a:r>
              <a:rPr lang="en-US" altLang="zh-CN" baseline="30000" dirty="0"/>
              <a:t>st</a:t>
            </a:r>
            <a:r>
              <a:rPr lang="en-US" altLang="zh-CN" dirty="0"/>
              <a:t> and 2</a:t>
            </a:r>
            <a:r>
              <a:rPr lang="en-US" altLang="zh-CN" baseline="30000" dirty="0"/>
              <a:t>nd</a:t>
            </a:r>
            <a:r>
              <a:rPr lang="en-US" altLang="zh-CN" dirty="0"/>
              <a:t> dimension. In most cases these are enough for our study. For example when we do clustering we only need 0</a:t>
            </a:r>
            <a:r>
              <a:rPr lang="en-US" altLang="zh-CN" baseline="30000" dirty="0"/>
              <a:t>th</a:t>
            </a:r>
            <a:r>
              <a:rPr lang="en-US" altLang="zh-CN" dirty="0"/>
              <a:t> persistence. But in some cases persistence in high dimensions are also important. For example when we  want to know the topology of high dimensional strange attractors of chaos systems. We need to compute the high dimensional persistence.</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31</a:t>
            </a:fld>
            <a:endParaRPr lang="zh-CN" altLang="en-US"/>
          </a:p>
        </p:txBody>
      </p:sp>
    </p:spTree>
    <p:extLst>
      <p:ext uri="{BB962C8B-B14F-4D97-AF65-F5344CB8AC3E}">
        <p14:creationId xmlns:p14="http://schemas.microsoft.com/office/powerpoint/2010/main" val="4278611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coming up with a general algorithm is not easy. The greatest obstacle is complexity. If we want to know the high dimensional persistence, our best hope is that the data set has special structures. Here we consider the independence structure of data sets and we show this corresponds to a special class of spaces.</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32</a:t>
            </a:fld>
            <a:endParaRPr lang="zh-CN" altLang="en-US"/>
          </a:p>
        </p:txBody>
      </p:sp>
    </p:spTree>
    <p:extLst>
      <p:ext uri="{BB962C8B-B14F-4D97-AF65-F5344CB8AC3E}">
        <p14:creationId xmlns:p14="http://schemas.microsoft.com/office/powerpoint/2010/main" val="2115705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topology is a much more general structure than linearity and metric. In topology you only figure out the ‘neighborhoods’ of each data. But what you obtain are the global features about data sets. Topological invariants imply the connectivity in all dimensions. For example, in  dimension 0 it implies the number of connected components. In dimension 1 it implies the number of holes. In dimension 2 it implies the number of tunnels.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a:t>
            </a:fld>
            <a:endParaRPr lang="zh-CN" altLang="en-US"/>
          </a:p>
        </p:txBody>
      </p:sp>
    </p:spTree>
    <p:extLst>
      <p:ext uri="{BB962C8B-B14F-4D97-AF65-F5344CB8AC3E}">
        <p14:creationId xmlns:p14="http://schemas.microsoft.com/office/powerpoint/2010/main" val="597711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Suppose z and w are independent random vectors, which means their joint density function is the product of marginal density functions. In geometry we may think of z and w as two independent axes. And each event is a point in the plane spanned by z and w.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33</a:t>
            </a:fld>
            <a:endParaRPr lang="zh-CN" altLang="en-US"/>
          </a:p>
        </p:txBody>
      </p:sp>
    </p:spTree>
    <p:extLst>
      <p:ext uri="{BB962C8B-B14F-4D97-AF65-F5344CB8AC3E}">
        <p14:creationId xmlns:p14="http://schemas.microsoft.com/office/powerpoint/2010/main" val="17435805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leads us to think about  spaces with product structure. If m is a subspace of </a:t>
            </a:r>
            <a:r>
              <a:rPr lang="en-US" altLang="zh-CN" dirty="0" err="1"/>
              <a:t>rl</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34</a:t>
            </a:fld>
            <a:endParaRPr lang="zh-CN" altLang="en-US"/>
          </a:p>
        </p:txBody>
      </p:sp>
    </p:spTree>
    <p:extLst>
      <p:ext uri="{BB962C8B-B14F-4D97-AF65-F5344CB8AC3E}">
        <p14:creationId xmlns:p14="http://schemas.microsoft.com/office/powerpoint/2010/main" val="2561548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Therefore we propose the following hypothesis. Suppose….. The problem divides into two direction: one is how to infer the independence structure, the other is how to compute the homology of product spaces</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35</a:t>
            </a:fld>
            <a:endParaRPr lang="zh-CN" altLang="en-US"/>
          </a:p>
        </p:txBody>
      </p:sp>
    </p:spTree>
    <p:extLst>
      <p:ext uri="{BB962C8B-B14F-4D97-AF65-F5344CB8AC3E}">
        <p14:creationId xmlns:p14="http://schemas.microsoft.com/office/powerpoint/2010/main" val="2188471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question is answered by </a:t>
            </a:r>
            <a:r>
              <a:rPr lang="en-US" altLang="zh-CN" dirty="0" err="1"/>
              <a:t>kunneth</a:t>
            </a:r>
            <a:r>
              <a:rPr lang="en-US" altLang="zh-CN" dirty="0"/>
              <a:t> formula. </a:t>
            </a:r>
            <a:r>
              <a:rPr lang="en-US" altLang="zh-CN" dirty="0" err="1"/>
              <a:t>Kunneth</a:t>
            </a:r>
            <a:r>
              <a:rPr lang="en-US" altLang="zh-CN" dirty="0"/>
              <a:t> formula is proposed in the last century and it shows that the homology of the product space is the direct sum of tensor products by the homology of factor spaces. Here coefficient group is important. If you use other abelian groups as coefficients the formula is different and looks more complex.</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36</a:t>
            </a:fld>
            <a:endParaRPr lang="zh-CN" altLang="en-US"/>
          </a:p>
        </p:txBody>
      </p:sp>
    </p:spTree>
    <p:extLst>
      <p:ext uri="{BB962C8B-B14F-4D97-AF65-F5344CB8AC3E}">
        <p14:creationId xmlns:p14="http://schemas.microsoft.com/office/powerpoint/2010/main" val="1952092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first question we confront the classic problem called Bayesian inference. The standard framework of Bayesian inference consists of four parts. First you come up with a proposal distribution of data sets. Then you set a prior distribution on the space of parameters in the proposal distribution. Next you compute the likelihood according to the observations. Finally you know the posterior distribution which is our target.  Bayesian inference is a large area in statistics and each step is a studying project. Here we introduce one method called graphical modeling. This one is recommended by prof. </a:t>
            </a:r>
            <a:r>
              <a:rPr lang="en-US" altLang="zh-CN" dirty="0" err="1"/>
              <a:t>sayan</a:t>
            </a:r>
            <a:r>
              <a:rPr lang="en-US" altLang="zh-CN" dirty="0"/>
              <a:t> in duke university.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37</a:t>
            </a:fld>
            <a:endParaRPr lang="zh-CN" altLang="en-US"/>
          </a:p>
        </p:txBody>
      </p:sp>
    </p:spTree>
    <p:extLst>
      <p:ext uri="{BB962C8B-B14F-4D97-AF65-F5344CB8AC3E}">
        <p14:creationId xmlns:p14="http://schemas.microsoft.com/office/powerpoint/2010/main" val="3621083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idea of graphical modeling is making a graph to represent the conditional independence structure of random variables. Let……</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38</a:t>
            </a:fld>
            <a:endParaRPr lang="zh-CN" altLang="en-US"/>
          </a:p>
        </p:txBody>
      </p:sp>
    </p:spTree>
    <p:extLst>
      <p:ext uri="{BB962C8B-B14F-4D97-AF65-F5344CB8AC3E}">
        <p14:creationId xmlns:p14="http://schemas.microsoft.com/office/powerpoint/2010/main" val="4079858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39</a:t>
            </a:fld>
            <a:endParaRPr lang="zh-CN" altLang="en-US"/>
          </a:p>
        </p:txBody>
      </p:sp>
    </p:spTree>
    <p:extLst>
      <p:ext uri="{BB962C8B-B14F-4D97-AF65-F5344CB8AC3E}">
        <p14:creationId xmlns:p14="http://schemas.microsoft.com/office/powerpoint/2010/main" val="2354750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come back to Bayesian inference. If we want to know the conditional independence structure of a data set, we should compute the posterior probability of each graph. Suppose our proposal distribution is multivariate gaussian. We should figure out the prior distribution for graphs and covariance matrices. Then we compute the likelihood, which is an integration over the space of symmetric positive definite matrices. This integration can be expressed in a closed form so the computation won’t be difficult. The graph with greatest posterior probability is what we need.</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41</a:t>
            </a:fld>
            <a:endParaRPr lang="zh-CN" altLang="en-US"/>
          </a:p>
        </p:txBody>
      </p:sp>
    </p:spTree>
    <p:extLst>
      <p:ext uri="{BB962C8B-B14F-4D97-AF65-F5344CB8AC3E}">
        <p14:creationId xmlns:p14="http://schemas.microsoft.com/office/powerpoint/2010/main" val="4473788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see an example. A flat torus is a product of two circles. We sample points by the transformation.</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42</a:t>
            </a:fld>
            <a:endParaRPr lang="zh-CN" altLang="en-US"/>
          </a:p>
        </p:txBody>
      </p:sp>
    </p:spTree>
    <p:extLst>
      <p:ext uri="{BB962C8B-B14F-4D97-AF65-F5344CB8AC3E}">
        <p14:creationId xmlns:p14="http://schemas.microsoft.com/office/powerpoint/2010/main" val="2011628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Going through the framework of </a:t>
            </a:r>
            <a:r>
              <a:rPr lang="en-US" altLang="zh-CN" dirty="0" err="1"/>
              <a:t>bayesian</a:t>
            </a:r>
            <a:r>
              <a:rPr lang="en-US" altLang="zh-CN" dirty="0"/>
              <a:t> inference, we find that the graph with greatest posterior probability is made by two components. So we project data to its first two coordinates and last two coordinates and compute the persistent homology respectively. The homology of flat torus is known by </a:t>
            </a:r>
            <a:r>
              <a:rPr lang="en-US" altLang="zh-CN" dirty="0" err="1"/>
              <a:t>kunneth</a:t>
            </a:r>
            <a:r>
              <a:rPr lang="en-US" altLang="zh-CN" dirty="0"/>
              <a:t> formula.</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43</a:t>
            </a:fld>
            <a:endParaRPr lang="zh-CN" altLang="en-US"/>
          </a:p>
        </p:txBody>
      </p:sp>
    </p:spTree>
    <p:extLst>
      <p:ext uri="{BB962C8B-B14F-4D97-AF65-F5344CB8AC3E}">
        <p14:creationId xmlns:p14="http://schemas.microsoft.com/office/powerpoint/2010/main" val="100683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main idea about topological data analysis is that, we try to find the homology classes which are stable during the variation of parameters. To get some intuition let’s look at this picture. This picture is copied from the Prof. Hamid’s ppt. The parameter is the radius of each solid ball. When the radius is small each data is isolated so that we won’t have any useful information. As the radius increase, the solid balls overlap and the union approximates the intrinsic space. At this stage the information comes to its maximum. After that the solid balls merge as one so that the information decreases. However, the critical period will last for a long time, and the homology classes which persist will imply the true topology of intrinsic space.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a:t>
            </a:fld>
            <a:endParaRPr lang="zh-CN" altLang="en-US"/>
          </a:p>
        </p:txBody>
      </p:sp>
    </p:spTree>
    <p:extLst>
      <p:ext uri="{BB962C8B-B14F-4D97-AF65-F5344CB8AC3E}">
        <p14:creationId xmlns:p14="http://schemas.microsoft.com/office/powerpoint/2010/main" val="2569982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idea is natural. But there’re also problems. In Bayesian inference of graph models, we should note that the space of graphs is exponential. So actually we cannot compute the posterior probability of each graph, when n is large. In practice we always use heuristic algorithms to compute the optimal result. The second problem is that product spaces are too special. Whenever you have a data set, usually they are not happened to be sampled from a product space. So this method needs generalization. For example, product spaces are trivial fiber bundles. If we can find some connection between statistics and fiber bundles. We can generalize this method to more data sets.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44</a:t>
            </a:fld>
            <a:endParaRPr lang="zh-CN" altLang="en-US"/>
          </a:p>
        </p:txBody>
      </p:sp>
    </p:spTree>
    <p:extLst>
      <p:ext uri="{BB962C8B-B14F-4D97-AF65-F5344CB8AC3E}">
        <p14:creationId xmlns:p14="http://schemas.microsoft.com/office/powerpoint/2010/main" val="4187354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third part we talk about the applications of gauss map and its generalization.</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45</a:t>
            </a:fld>
            <a:endParaRPr lang="zh-CN" altLang="en-US"/>
          </a:p>
        </p:txBody>
      </p:sp>
    </p:spTree>
    <p:extLst>
      <p:ext uri="{BB962C8B-B14F-4D97-AF65-F5344CB8AC3E}">
        <p14:creationId xmlns:p14="http://schemas.microsoft.com/office/powerpoint/2010/main" val="19919247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Gauss proposed gauss map in his famous paper general investigation of curved surfaces. This paper is the cornerstone in differential geometry. Gauss first wrote a draft on the topic in 1825 and published in 1827</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46</a:t>
            </a:fld>
            <a:endParaRPr lang="zh-CN" altLang="en-US"/>
          </a:p>
        </p:txBody>
      </p:sp>
    </p:spTree>
    <p:extLst>
      <p:ext uri="{BB962C8B-B14F-4D97-AF65-F5344CB8AC3E}">
        <p14:creationId xmlns:p14="http://schemas.microsoft.com/office/powerpoint/2010/main" val="7475195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Gauss map is defined as follows: let…</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47</a:t>
            </a:fld>
            <a:endParaRPr lang="zh-CN" altLang="en-US"/>
          </a:p>
        </p:txBody>
      </p:sp>
    </p:spTree>
    <p:extLst>
      <p:ext uri="{BB962C8B-B14F-4D97-AF65-F5344CB8AC3E}">
        <p14:creationId xmlns:p14="http://schemas.microsoft.com/office/powerpoint/2010/main" val="32224414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Using gauss map, he was able to define the total curvature on a 2-surface. The curvature is defined to be the limit of the ratio of infinitesimal area at g(p) and infinitesimal area at p. now it’s called gaussian curvature. And we now know it equals the determinant of the tangential of gauss map.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48</a:t>
            </a:fld>
            <a:endParaRPr lang="zh-CN" altLang="en-US"/>
          </a:p>
        </p:txBody>
      </p:sp>
    </p:spTree>
    <p:extLst>
      <p:ext uri="{BB962C8B-B14F-4D97-AF65-F5344CB8AC3E}">
        <p14:creationId xmlns:p14="http://schemas.microsoft.com/office/powerpoint/2010/main" val="26605367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review some knowledge in differential geometry. We know that on a parametrized surface we can define two quadric forms at each point. The first fundamental form measures the length of curves on the surface. The generalization is called Riemannian metric. The second fundamental form implies how the surface curve in the ambient space. Using the notation here gaussian curvature is expressed as the ratio of two determinants.</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49</a:t>
            </a:fld>
            <a:endParaRPr lang="zh-CN" altLang="en-US"/>
          </a:p>
        </p:txBody>
      </p:sp>
    </p:spTree>
    <p:extLst>
      <p:ext uri="{BB962C8B-B14F-4D97-AF65-F5344CB8AC3E}">
        <p14:creationId xmlns:p14="http://schemas.microsoft.com/office/powerpoint/2010/main" val="2816919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the computation of curvature using quadric forms is not suitable for data. Why? Because on a data set you can not choose a local parametrization and do differentiation. How can we compute the gaussian curvature when given a point cloud data?</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50</a:t>
            </a:fld>
            <a:endParaRPr lang="zh-CN" altLang="en-US"/>
          </a:p>
        </p:txBody>
      </p:sp>
    </p:spTree>
    <p:extLst>
      <p:ext uri="{BB962C8B-B14F-4D97-AF65-F5344CB8AC3E}">
        <p14:creationId xmlns:p14="http://schemas.microsoft.com/office/powerpoint/2010/main" val="1781842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go back to the original idea of gauss. Note that the tangential of gauss map is a linear map, which means at each point it’s a 2 times 2 matrix. If we can compute the matrix at each point, we can compute the gaussian curvature. This is solved by </a:t>
            </a:r>
            <a:r>
              <a:rPr lang="en-US" altLang="zh-CN" dirty="0" err="1"/>
              <a:t>pca</a:t>
            </a:r>
            <a:r>
              <a:rPr lang="en-US" altLang="zh-CN" dirty="0"/>
              <a:t> and least-square method. </a:t>
            </a:r>
            <a:r>
              <a:rPr lang="en-US" altLang="zh-CN" dirty="0" err="1"/>
              <a:t>Pca</a:t>
            </a:r>
            <a:r>
              <a:rPr lang="en-US" altLang="zh-CN" dirty="0"/>
              <a:t> computes the tangent space and normal vectors at each point. The tangential of gauss map is obtained by solving overdetermined equations.</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51</a:t>
            </a:fld>
            <a:endParaRPr lang="zh-CN" altLang="en-US"/>
          </a:p>
        </p:txBody>
      </p:sp>
    </p:spTree>
    <p:extLst>
      <p:ext uri="{BB962C8B-B14F-4D97-AF65-F5344CB8AC3E}">
        <p14:creationId xmlns:p14="http://schemas.microsoft.com/office/powerpoint/2010/main" val="2654063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show some examples about our method. Here is a torus clustered by gaussian curvature. The yellow points have positive gaussian curvature. They are called parabolic points. The green points have zero gaussian curvature. They are called flat points. The blue points have negative curvature. They are called hyperbolic points.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52</a:t>
            </a:fld>
            <a:endParaRPr lang="zh-CN" altLang="en-US"/>
          </a:p>
        </p:txBody>
      </p:sp>
    </p:spTree>
    <p:extLst>
      <p:ext uri="{BB962C8B-B14F-4D97-AF65-F5344CB8AC3E}">
        <p14:creationId xmlns:p14="http://schemas.microsoft.com/office/powerpoint/2010/main" val="30687412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 a horse we see that points at stomach, hip and mouth are parabolic. Points at neck, feet, and back are hyperbolic. The flat points are between parabolic points and hyperbolic points.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53</a:t>
            </a:fld>
            <a:endParaRPr lang="zh-CN" altLang="en-US"/>
          </a:p>
        </p:txBody>
      </p:sp>
    </p:spTree>
    <p:extLst>
      <p:ext uri="{BB962C8B-B14F-4D97-AF65-F5344CB8AC3E}">
        <p14:creationId xmlns:p14="http://schemas.microsoft.com/office/powerpoint/2010/main" val="46417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TDA has many applications. Here we introduce one application in chaos theory. Given a chaos system, usually we don’t know the topology of its strange attractor. By computing the persistent homology of its orbits, we may know the topology about the strange attractor. For example, this is a chaos system simplified from a physical model. On the left is the orbit starting from an initial point.</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a:t>
            </a:fld>
            <a:endParaRPr lang="zh-CN" altLang="en-US"/>
          </a:p>
        </p:txBody>
      </p:sp>
    </p:spTree>
    <p:extLst>
      <p:ext uri="{BB962C8B-B14F-4D97-AF65-F5344CB8AC3E}">
        <p14:creationId xmlns:p14="http://schemas.microsoft.com/office/powerpoint/2010/main" val="12818152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more complex example is the duke dragon. You may see that the curvature changes drastically.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54</a:t>
            </a:fld>
            <a:endParaRPr lang="zh-CN" altLang="en-US"/>
          </a:p>
        </p:txBody>
      </p:sp>
    </p:spTree>
    <p:extLst>
      <p:ext uri="{BB962C8B-B14F-4D97-AF65-F5344CB8AC3E}">
        <p14:creationId xmlns:p14="http://schemas.microsoft.com/office/powerpoint/2010/main" val="94988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Gauss map generalizes without modification to hypersurfaces. The determinant of tangential of gauss map is called gauss-Kronecker curvature.</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55</a:t>
            </a:fld>
            <a:endParaRPr lang="zh-CN" altLang="en-US"/>
          </a:p>
        </p:txBody>
      </p:sp>
    </p:spTree>
    <p:extLst>
      <p:ext uri="{BB962C8B-B14F-4D97-AF65-F5344CB8AC3E}">
        <p14:creationId xmlns:p14="http://schemas.microsoft.com/office/powerpoint/2010/main" val="2457309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generalization to arbitrary manifold is different, since we don’t have one unit normal vector at each point. Instead, at each point we have a normal subspace. Therefore, the generalized gauss map sends each point to the orthogonal complement of its tangent space. Or equivalently, we just send each point to its tangent space, which is a n-plane in r </a:t>
            </a:r>
            <a:r>
              <a:rPr lang="en-US" altLang="zh-CN" dirty="0" err="1"/>
              <a:t>n+k</a:t>
            </a:r>
            <a:r>
              <a:rPr lang="en-US" altLang="zh-CN" dirty="0"/>
              <a:t>. the set consists of n-planes in r </a:t>
            </a:r>
            <a:r>
              <a:rPr lang="en-US" altLang="zh-CN" dirty="0" err="1"/>
              <a:t>n+k</a:t>
            </a:r>
            <a:r>
              <a:rPr lang="en-US" altLang="zh-CN" dirty="0"/>
              <a:t> is a manifold called Grassmannian.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56</a:t>
            </a:fld>
            <a:endParaRPr lang="zh-CN" altLang="en-US"/>
          </a:p>
        </p:txBody>
      </p:sp>
    </p:spTree>
    <p:extLst>
      <p:ext uri="{BB962C8B-B14F-4D97-AF65-F5344CB8AC3E}">
        <p14:creationId xmlns:p14="http://schemas.microsoft.com/office/powerpoint/2010/main" val="2290900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cannot talk too much about Grassmannian. Some basic facts about Grassmannian is that it’s </a:t>
            </a:r>
            <a:r>
              <a:rPr lang="en-US" altLang="zh-CN" dirty="0" err="1"/>
              <a:t>nk</a:t>
            </a:r>
            <a:r>
              <a:rPr lang="en-US" altLang="zh-CN" dirty="0"/>
              <a:t> dimensional. For the special case when n=1, Grassmannian is the set of straight lines passing through the origin, which is the real projective plane. An important fact we’ll use is that there is a natural metric on Grassmannian. Given two n-planes x and y, the distance between x and y is defined by the angle between them.</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57</a:t>
            </a:fld>
            <a:endParaRPr lang="zh-CN" altLang="en-US"/>
          </a:p>
        </p:txBody>
      </p:sp>
    </p:spTree>
    <p:extLst>
      <p:ext uri="{BB962C8B-B14F-4D97-AF65-F5344CB8AC3E}">
        <p14:creationId xmlns:p14="http://schemas.microsoft.com/office/powerpoint/2010/main" val="4830195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if we have an arbitrary data set x---on x we may not have a naturally defined metric—we can send each point to its tangent space using </a:t>
            </a:r>
            <a:r>
              <a:rPr lang="en-US" altLang="zh-CN" dirty="0" err="1"/>
              <a:t>pca</a:t>
            </a:r>
            <a:r>
              <a:rPr lang="en-US" altLang="zh-CN" dirty="0"/>
              <a:t>. Now the data set g(x) is a data set with metric, so that we can do clustering or dimension reduction. More importantly, we can compute the persistent homology of g(x). The persistent homology of g(x) has special connection with the topology of x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58</a:t>
            </a:fld>
            <a:endParaRPr lang="zh-CN" altLang="en-US"/>
          </a:p>
        </p:txBody>
      </p:sp>
    </p:spTree>
    <p:extLst>
      <p:ext uri="{BB962C8B-B14F-4D97-AF65-F5344CB8AC3E}">
        <p14:creationId xmlns:p14="http://schemas.microsoft.com/office/powerpoint/2010/main" val="36194821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59</a:t>
            </a:fld>
            <a:endParaRPr lang="zh-CN" altLang="en-US"/>
          </a:p>
        </p:txBody>
      </p:sp>
    </p:spTree>
    <p:extLst>
      <p:ext uri="{BB962C8B-B14F-4D97-AF65-F5344CB8AC3E}">
        <p14:creationId xmlns:p14="http://schemas.microsoft.com/office/powerpoint/2010/main" val="2575122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project starts from last summer when Prof. </a:t>
            </a:r>
            <a:r>
              <a:rPr lang="en-US" altLang="zh-CN" dirty="0" err="1"/>
              <a:t>Assadi</a:t>
            </a:r>
            <a:r>
              <a:rPr lang="en-US" altLang="zh-CN" dirty="0"/>
              <a:t> taught topological data analysis in BIT. Our group appreciates Prof. </a:t>
            </a:r>
            <a:r>
              <a:rPr lang="en-US" altLang="zh-CN" dirty="0" err="1"/>
              <a:t>Assadi’s</a:t>
            </a:r>
            <a:r>
              <a:rPr lang="en-US" altLang="zh-CN" dirty="0"/>
              <a:t> help.</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64</a:t>
            </a:fld>
            <a:endParaRPr lang="zh-CN" altLang="en-US"/>
          </a:p>
        </p:txBody>
      </p:sp>
    </p:spTree>
    <p:extLst>
      <p:ext uri="{BB962C8B-B14F-4D97-AF65-F5344CB8AC3E}">
        <p14:creationId xmlns:p14="http://schemas.microsoft.com/office/powerpoint/2010/main" val="3768321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persistence diagram shows that the strange attractor is a torus. There is an arrow in 0 dimension, two arrows in 1 dimension, and one arrow in 2 dimension. According to the classification of 2-surfaces, it’s a torus. We’ll explain this picture later.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6</a:t>
            </a:fld>
            <a:endParaRPr lang="zh-CN" altLang="en-US"/>
          </a:p>
        </p:txBody>
      </p:sp>
    </p:spTree>
    <p:extLst>
      <p:ext uri="{BB962C8B-B14F-4D97-AF65-F5344CB8AC3E}">
        <p14:creationId xmlns:p14="http://schemas.microsoft.com/office/powerpoint/2010/main" val="2597673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Our report consists of three sections. First we talk about some conceptions about persistent homology. Then we show how we can use Bayesian inference and </a:t>
            </a:r>
            <a:r>
              <a:rPr lang="en-US" altLang="zh-CN" dirty="0" err="1"/>
              <a:t>kunneth</a:t>
            </a:r>
            <a:r>
              <a:rPr lang="en-US" altLang="zh-CN" dirty="0"/>
              <a:t> formula to compute high dimensional persistence. Finally we talk about the application of gaussian spherical map in the computation of curvature and topological data analysis.</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7</a:t>
            </a:fld>
            <a:endParaRPr lang="zh-CN" altLang="en-US"/>
          </a:p>
        </p:txBody>
      </p:sp>
    </p:spTree>
    <p:extLst>
      <p:ext uri="{BB962C8B-B14F-4D97-AF65-F5344CB8AC3E}">
        <p14:creationId xmlns:p14="http://schemas.microsoft.com/office/powerpoint/2010/main" val="24684081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8</a:t>
            </a:fld>
            <a:endParaRPr lang="zh-CN" altLang="en-US"/>
          </a:p>
        </p:txBody>
      </p:sp>
    </p:spTree>
    <p:extLst>
      <p:ext uri="{BB962C8B-B14F-4D97-AF65-F5344CB8AC3E}">
        <p14:creationId xmlns:p14="http://schemas.microsoft.com/office/powerpoint/2010/main" val="2681169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Let’s recall some definitions about simplicial complexes and simplicial homology. A n dimensional simplex is a convex hull of n+1 points in general position. For example, a 0-dim simplex is a point, 1-dim simplex is a line segment, 2-dim simplex is a triangle, and a 3-dim simplex is a tetrahedron. </a:t>
            </a:r>
            <a:endParaRPr lang="zh-CN" altLang="en-US" dirty="0"/>
          </a:p>
        </p:txBody>
      </p:sp>
      <p:sp>
        <p:nvSpPr>
          <p:cNvPr id="4" name="灯片编号占位符 3"/>
          <p:cNvSpPr>
            <a:spLocks noGrp="1"/>
          </p:cNvSpPr>
          <p:nvPr>
            <p:ph type="sldNum" sz="quarter" idx="10"/>
          </p:nvPr>
        </p:nvSpPr>
        <p:spPr/>
        <p:txBody>
          <a:bodyPr/>
          <a:lstStyle/>
          <a:p>
            <a:fld id="{801218B5-A40E-4485-BF4F-277A4D3D1C2F}" type="slidenum">
              <a:rPr lang="zh-CN" altLang="en-US" smtClean="0"/>
              <a:t>9</a:t>
            </a:fld>
            <a:endParaRPr lang="zh-CN" altLang="en-US"/>
          </a:p>
        </p:txBody>
      </p:sp>
    </p:spTree>
    <p:extLst>
      <p:ext uri="{BB962C8B-B14F-4D97-AF65-F5344CB8AC3E}">
        <p14:creationId xmlns:p14="http://schemas.microsoft.com/office/powerpoint/2010/main" val="807560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397752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92210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3279157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1948071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594539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1585655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3257241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1082960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2603519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3284332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FF7109D-0CA5-4FAE-AF75-404D88B6087C}" type="datetimeFigureOut">
              <a:rPr lang="zh-CN" altLang="en-US" smtClean="0"/>
              <a:t>2018/6/28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2705467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F7109D-0CA5-4FAE-AF75-404D88B6087C}" type="datetimeFigureOut">
              <a:rPr lang="zh-CN" altLang="en-US" smtClean="0"/>
              <a:t>2018/6/28</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B5DF1-AA7D-4224-85D7-CEE2997ED81F}" type="slidenum">
              <a:rPr lang="zh-CN" altLang="en-US" smtClean="0"/>
              <a:t>‹#›</a:t>
            </a:fld>
            <a:endParaRPr lang="zh-CN" altLang="en-US"/>
          </a:p>
        </p:txBody>
      </p:sp>
    </p:spTree>
    <p:extLst>
      <p:ext uri="{BB962C8B-B14F-4D97-AF65-F5344CB8AC3E}">
        <p14:creationId xmlns:p14="http://schemas.microsoft.com/office/powerpoint/2010/main" val="21669439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2.bin"/><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notesSlide" Target="../notesSlides/notesSlide16.xml"/><Relationship Id="rId16" Type="http://schemas.openxmlformats.org/officeDocument/2006/relationships/image" Target="../media/image34.png"/><Relationship Id="rId20" Type="http://schemas.openxmlformats.org/officeDocument/2006/relationships/image" Target="../media/image38.png"/><Relationship Id="rId29"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 Id="rId22" Type="http://schemas.openxmlformats.org/officeDocument/2006/relationships/image" Target="../media/image40.png"/><Relationship Id="rId27"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51.png"/><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20.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5" Type="http://schemas.openxmlformats.org/officeDocument/2006/relationships/image" Target="../media/image53.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6.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7.jp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6.wmf"/><Relationship Id="rId5" Type="http://schemas.openxmlformats.org/officeDocument/2006/relationships/oleObject" Target="../embeddings/oleObject3.bin"/><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83690-06B3-41E5-BA54-B4A988B245AA}"/>
              </a:ext>
            </a:extLst>
          </p:cNvPr>
          <p:cNvSpPr>
            <a:spLocks noGrp="1"/>
          </p:cNvSpPr>
          <p:nvPr>
            <p:ph type="ctrTitle"/>
          </p:nvPr>
        </p:nvSpPr>
        <p:spPr/>
        <p:txBody>
          <a:bodyPr/>
          <a:lstStyle/>
          <a:p>
            <a:r>
              <a:rPr lang="en-US" altLang="zh-CN" b="1" dirty="0"/>
              <a:t>Data science from a topological viewpoint</a:t>
            </a:r>
            <a:endParaRPr lang="zh-CN" altLang="en-US" b="1" dirty="0"/>
          </a:p>
        </p:txBody>
      </p:sp>
      <p:sp>
        <p:nvSpPr>
          <p:cNvPr id="3" name="副标题 2">
            <a:extLst>
              <a:ext uri="{FF2B5EF4-FFF2-40B4-BE49-F238E27FC236}">
                <a16:creationId xmlns:a16="http://schemas.microsoft.com/office/drawing/2014/main" id="{B08ECDE2-FEE9-4930-B522-6CCCC757E1C5}"/>
              </a:ext>
            </a:extLst>
          </p:cNvPr>
          <p:cNvSpPr>
            <a:spLocks noGrp="1"/>
          </p:cNvSpPr>
          <p:nvPr>
            <p:ph type="subTitle" idx="1"/>
          </p:nvPr>
        </p:nvSpPr>
        <p:spPr/>
        <p:txBody>
          <a:bodyPr/>
          <a:lstStyle/>
          <a:p>
            <a:r>
              <a:rPr lang="zh-CN" altLang="en-US" dirty="0"/>
              <a:t>曹越琦（</a:t>
            </a:r>
            <a:r>
              <a:rPr lang="en-US" altLang="zh-CN" dirty="0"/>
              <a:t>Yueqi Cao</a:t>
            </a:r>
            <a:r>
              <a:rPr lang="zh-CN" altLang="en-US" dirty="0"/>
              <a:t>）</a:t>
            </a:r>
            <a:endParaRPr lang="en-US" altLang="zh-CN" dirty="0"/>
          </a:p>
          <a:p>
            <a:r>
              <a:rPr lang="en-US" altLang="zh-CN" dirty="0"/>
              <a:t>Beijing institute of technology</a:t>
            </a:r>
            <a:endParaRPr lang="zh-CN" altLang="en-US" dirty="0"/>
          </a:p>
        </p:txBody>
      </p:sp>
    </p:spTree>
    <p:extLst>
      <p:ext uri="{BB962C8B-B14F-4D97-AF65-F5344CB8AC3E}">
        <p14:creationId xmlns:p14="http://schemas.microsoft.com/office/powerpoint/2010/main" val="21754277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4B6CCF-661F-4B38-87E7-4CB75B08A62F}"/>
              </a:ext>
            </a:extLst>
          </p:cNvPr>
          <p:cNvSpPr>
            <a:spLocks noGrp="1"/>
          </p:cNvSpPr>
          <p:nvPr>
            <p:ph type="title"/>
          </p:nvPr>
        </p:nvSpPr>
        <p:spPr/>
        <p:txBody>
          <a:bodyPr/>
          <a:lstStyle/>
          <a:p>
            <a:r>
              <a:rPr lang="en-US" altLang="zh-CN" sz="3200" b="1" dirty="0">
                <a:solidFill>
                  <a:prstClr val="black"/>
                </a:solidFill>
              </a:rPr>
              <a:t>Simplicial complexes &amp; simplicial homology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B17BD32-94E8-4CC1-AE30-33DB4ADED09C}"/>
                  </a:ext>
                </a:extLst>
              </p:cNvPr>
              <p:cNvSpPr>
                <a:spLocks noGrp="1"/>
              </p:cNvSpPr>
              <p:nvPr>
                <p:ph idx="1"/>
              </p:nvPr>
            </p:nvSpPr>
            <p:spPr/>
            <p:txBody>
              <a:bodyPr/>
              <a:lstStyle/>
              <a:p>
                <a:pPr marL="0" indent="0">
                  <a:buNone/>
                </a:pPr>
                <a:r>
                  <a:rPr lang="en-US" altLang="zh-CN" b="1" dirty="0"/>
                  <a:t>Simplicial complexes </a:t>
                </a:r>
                <a:r>
                  <a:rPr lang="en-US" altLang="zh-CN" dirty="0"/>
                  <a:t>:  Sets consisting of simplices such that </a:t>
                </a:r>
              </a:p>
              <a:p>
                <a:pPr marL="514350" indent="-514350">
                  <a:buFont typeface="+mj-lt"/>
                  <a:buAutoNum type="arabicPeriod"/>
                </a:pPr>
                <a:r>
                  <a:rPr lang="en-US" altLang="zh-CN" dirty="0"/>
                  <a:t>If </a:t>
                </a:r>
                <a14:m>
                  <m:oMath xmlns:m="http://schemas.openxmlformats.org/officeDocument/2006/math">
                    <m:r>
                      <a:rPr lang="en-US" altLang="zh-CN" b="0" i="1" smtClean="0">
                        <a:latin typeface="Cambria Math" panose="02040503050406030204" pitchFamily="18" charset="0"/>
                      </a:rPr>
                      <m:t>𝜎</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𝜏</m:t>
                    </m:r>
                  </m:oMath>
                </a14:m>
                <a:r>
                  <a:rPr lang="zh-CN" altLang="en-US" dirty="0"/>
                  <a:t> </a:t>
                </a:r>
                <a:r>
                  <a:rPr lang="en-US" altLang="zh-CN" dirty="0"/>
                  <a:t>are simplices in a complex </a:t>
                </a:r>
                <a14:m>
                  <m:oMath xmlns:m="http://schemas.openxmlformats.org/officeDocument/2006/math">
                    <m:r>
                      <a:rPr lang="en-US" altLang="zh-CN" b="0" i="1" smtClean="0">
                        <a:latin typeface="Cambria Math" panose="02040503050406030204" pitchFamily="18" charset="0"/>
                      </a:rPr>
                      <m:t>𝐾</m:t>
                    </m:r>
                  </m:oMath>
                </a14:m>
                <a:r>
                  <a:rPr lang="en-US" altLang="zh-CN" dirty="0"/>
                  <a:t>, </a:t>
                </a:r>
                <a14:m>
                  <m:oMath xmlns:m="http://schemas.openxmlformats.org/officeDocument/2006/math">
                    <m:r>
                      <a:rPr lang="en-US" altLang="zh-CN"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𝜏</m:t>
                    </m:r>
                  </m:oMath>
                </a14:m>
                <a:r>
                  <a:rPr lang="zh-CN" altLang="en-US" dirty="0"/>
                  <a:t> </a:t>
                </a:r>
                <a:r>
                  <a:rPr lang="en-US" altLang="zh-CN" dirty="0"/>
                  <a:t>is the common face of </a:t>
                </a:r>
                <a14:m>
                  <m:oMath xmlns:m="http://schemas.openxmlformats.org/officeDocument/2006/math">
                    <m:r>
                      <a:rPr lang="en-US" altLang="zh-CN" b="0" i="1" smtClean="0">
                        <a:latin typeface="Cambria Math" panose="02040503050406030204" pitchFamily="18" charset="0"/>
                      </a:rPr>
                      <m:t>𝜎</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𝜏</m:t>
                    </m:r>
                  </m:oMath>
                </a14:m>
                <a:r>
                  <a:rPr lang="en-US" altLang="zh-CN" dirty="0"/>
                  <a:t>;</a:t>
                </a:r>
              </a:p>
              <a:p>
                <a:pPr marL="514350" indent="-514350">
                  <a:buFont typeface="+mj-lt"/>
                  <a:buAutoNum type="arabicPeriod"/>
                </a:pPr>
                <a:r>
                  <a:rPr lang="en-US" altLang="zh-CN" dirty="0"/>
                  <a:t>If </a:t>
                </a:r>
                <a14:m>
                  <m:oMath xmlns:m="http://schemas.openxmlformats.org/officeDocument/2006/math">
                    <m:r>
                      <a:rPr lang="en-US" altLang="zh-CN" i="1">
                        <a:latin typeface="Cambria Math" panose="02040503050406030204" pitchFamily="18" charset="0"/>
                      </a:rPr>
                      <m:t>𝜎</m:t>
                    </m:r>
                    <m:r>
                      <a:rPr lang="en-US" altLang="zh-CN" i="1">
                        <a:latin typeface="Cambria Math" panose="02040503050406030204" pitchFamily="18" charset="0"/>
                      </a:rPr>
                      <m:t> </m:t>
                    </m:r>
                  </m:oMath>
                </a14:m>
                <a:r>
                  <a:rPr lang="en-US" altLang="zh-CN" dirty="0"/>
                  <a:t>is in K, all faces of </a:t>
                </a:r>
                <a14:m>
                  <m:oMath xmlns:m="http://schemas.openxmlformats.org/officeDocument/2006/math">
                    <m:r>
                      <a:rPr lang="en-US" altLang="zh-CN" i="1">
                        <a:latin typeface="Cambria Math" panose="02040503050406030204" pitchFamily="18" charset="0"/>
                      </a:rPr>
                      <m:t>𝜎</m:t>
                    </m:r>
                  </m:oMath>
                </a14:m>
                <a:r>
                  <a:rPr lang="zh-CN" altLang="en-US" dirty="0"/>
                  <a:t> </a:t>
                </a:r>
                <a:r>
                  <a:rPr lang="en-US" altLang="zh-CN" dirty="0"/>
                  <a:t>are in </a:t>
                </a:r>
                <a14:m>
                  <m:oMath xmlns:m="http://schemas.openxmlformats.org/officeDocument/2006/math">
                    <m:r>
                      <a:rPr lang="en-US" altLang="zh-CN" b="0" i="1" smtClean="0">
                        <a:latin typeface="Cambria Math" panose="02040503050406030204" pitchFamily="18" charset="0"/>
                      </a:rPr>
                      <m:t>𝐾</m:t>
                    </m:r>
                  </m:oMath>
                </a14:m>
                <a:r>
                  <a:rPr lang="zh-CN" altLang="en-US" dirty="0"/>
                  <a:t> </a:t>
                </a:r>
              </a:p>
              <a:p>
                <a:pPr marL="514350" indent="-514350">
                  <a:buFont typeface="+mj-lt"/>
                  <a:buAutoNum type="arabicPeriod"/>
                </a:pPr>
                <a:endParaRPr lang="en-US" altLang="zh-CN" dirty="0"/>
              </a:p>
            </p:txBody>
          </p:sp>
        </mc:Choice>
        <mc:Fallback xmlns="">
          <p:sp>
            <p:nvSpPr>
              <p:cNvPr id="3" name="内容占位符 2">
                <a:extLst>
                  <a:ext uri="{FF2B5EF4-FFF2-40B4-BE49-F238E27FC236}">
                    <a16:creationId xmlns:a16="http://schemas.microsoft.com/office/drawing/2014/main" id="{9B17BD32-94E8-4CC1-AE30-33DB4ADED09C}"/>
                  </a:ext>
                </a:extLst>
              </p:cNvPr>
              <p:cNvSpPr>
                <a:spLocks noGrp="1" noRot="1" noChangeAspect="1" noMove="1" noResize="1" noEditPoints="1" noAdjustHandles="1" noChangeArrowheads="1" noChangeShapeType="1" noTextEdit="1"/>
              </p:cNvSpPr>
              <p:nvPr>
                <p:ph idx="1"/>
              </p:nvPr>
            </p:nvSpPr>
            <p:spPr>
              <a:blipFill>
                <a:blip r:embed="rId3"/>
                <a:stretch>
                  <a:fillRect l="-1623" t="-2241"/>
                </a:stretch>
              </a:blipFill>
            </p:spPr>
            <p:txBody>
              <a:bodyPr/>
              <a:lstStyle/>
              <a:p>
                <a:r>
                  <a:rPr lang="zh-CN" altLang="en-US">
                    <a:noFill/>
                  </a:rPr>
                  <a:t> </a:t>
                </a:r>
              </a:p>
            </p:txBody>
          </p:sp>
        </mc:Fallback>
      </mc:AlternateContent>
      <p:sp>
        <p:nvSpPr>
          <p:cNvPr id="4" name="等腰三角形 3">
            <a:extLst>
              <a:ext uri="{FF2B5EF4-FFF2-40B4-BE49-F238E27FC236}">
                <a16:creationId xmlns:a16="http://schemas.microsoft.com/office/drawing/2014/main" id="{26389E3D-FFBF-4540-8877-C917F0E44A07}"/>
              </a:ext>
            </a:extLst>
          </p:cNvPr>
          <p:cNvSpPr/>
          <p:nvPr/>
        </p:nvSpPr>
        <p:spPr>
          <a:xfrm>
            <a:off x="1140777" y="4522919"/>
            <a:ext cx="1266129" cy="1298222"/>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3477999-295C-4B53-AE4D-B5048C2D5F76}"/>
                  </a:ext>
                </a:extLst>
              </p:cNvPr>
              <p:cNvSpPr txBox="1"/>
              <p:nvPr/>
            </p:nvSpPr>
            <p:spPr>
              <a:xfrm>
                <a:off x="3338111" y="4979624"/>
                <a:ext cx="3761222" cy="523220"/>
              </a:xfrm>
              <a:prstGeom prst="rect">
                <a:avLst/>
              </a:prstGeom>
              <a:noFill/>
            </p:spPr>
            <p:txBody>
              <a:bodyPr wrap="none" rtlCol="0">
                <a:spAutoFit/>
              </a:bodyPr>
              <a:lstStyle/>
              <a:p>
                <a14:m>
                  <m:oMath xmlns:m="http://schemas.openxmlformats.org/officeDocument/2006/math">
                    <m:r>
                      <a:rPr lang="en-US" altLang="zh-CN" sz="2800" b="0" i="1" smtClean="0">
                        <a:latin typeface="Cambria Math" panose="02040503050406030204" pitchFamily="18" charset="0"/>
                      </a:rPr>
                      <m:t>𝐾</m:t>
                    </m:r>
                  </m:oMath>
                </a14:m>
                <a:r>
                  <a:rPr lang="en-US" altLang="zh-CN" sz="2800" dirty="0"/>
                  <a:t>={A,B,C,AB,AC,BC,ABC}</a:t>
                </a:r>
                <a:endParaRPr lang="zh-CN" altLang="en-US" sz="2800" dirty="0"/>
              </a:p>
            </p:txBody>
          </p:sp>
        </mc:Choice>
        <mc:Fallback xmlns="">
          <p:sp>
            <p:nvSpPr>
              <p:cNvPr id="5" name="文本框 4">
                <a:extLst>
                  <a:ext uri="{FF2B5EF4-FFF2-40B4-BE49-F238E27FC236}">
                    <a16:creationId xmlns:a16="http://schemas.microsoft.com/office/drawing/2014/main" id="{23477999-295C-4B53-AE4D-B5048C2D5F76}"/>
                  </a:ext>
                </a:extLst>
              </p:cNvPr>
              <p:cNvSpPr txBox="1">
                <a:spLocks noRot="1" noChangeAspect="1" noMove="1" noResize="1" noEditPoints="1" noAdjustHandles="1" noChangeArrowheads="1" noChangeShapeType="1" noTextEdit="1"/>
              </p:cNvSpPr>
              <p:nvPr/>
            </p:nvSpPr>
            <p:spPr>
              <a:xfrm>
                <a:off x="3338111" y="4979624"/>
                <a:ext cx="3761222" cy="523220"/>
              </a:xfrm>
              <a:prstGeom prst="rect">
                <a:avLst/>
              </a:prstGeom>
              <a:blipFill>
                <a:blip r:embed="rId4"/>
                <a:stretch>
                  <a:fillRect t="-11628" r="-1621" b="-3255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373E673C-3B7A-4376-B896-3CC1F543186B}"/>
              </a:ext>
            </a:extLst>
          </p:cNvPr>
          <p:cNvSpPr txBox="1"/>
          <p:nvPr/>
        </p:nvSpPr>
        <p:spPr>
          <a:xfrm>
            <a:off x="1614983" y="4203317"/>
            <a:ext cx="317716" cy="369332"/>
          </a:xfrm>
          <a:prstGeom prst="rect">
            <a:avLst/>
          </a:prstGeom>
          <a:noFill/>
        </p:spPr>
        <p:txBody>
          <a:bodyPr wrap="none" rtlCol="0">
            <a:spAutoFit/>
          </a:bodyPr>
          <a:lstStyle/>
          <a:p>
            <a:r>
              <a:rPr lang="en-US" altLang="zh-CN" dirty="0"/>
              <a:t>A</a:t>
            </a:r>
            <a:endParaRPr lang="zh-CN" altLang="en-US" dirty="0"/>
          </a:p>
        </p:txBody>
      </p:sp>
      <p:sp>
        <p:nvSpPr>
          <p:cNvPr id="7" name="矩形 6">
            <a:extLst>
              <a:ext uri="{FF2B5EF4-FFF2-40B4-BE49-F238E27FC236}">
                <a16:creationId xmlns:a16="http://schemas.microsoft.com/office/drawing/2014/main" id="{54EDFB8C-5DD2-4E98-9925-78396CAE2862}"/>
              </a:ext>
            </a:extLst>
          </p:cNvPr>
          <p:cNvSpPr/>
          <p:nvPr/>
        </p:nvSpPr>
        <p:spPr>
          <a:xfrm>
            <a:off x="823061" y="5821141"/>
            <a:ext cx="309700" cy="369332"/>
          </a:xfrm>
          <a:prstGeom prst="rect">
            <a:avLst/>
          </a:prstGeom>
        </p:spPr>
        <p:txBody>
          <a:bodyPr wrap="none">
            <a:spAutoFit/>
          </a:bodyPr>
          <a:lstStyle/>
          <a:p>
            <a:r>
              <a:rPr lang="en-US" altLang="zh-CN" dirty="0"/>
              <a:t>B</a:t>
            </a:r>
            <a:endParaRPr lang="zh-CN" altLang="en-US" dirty="0"/>
          </a:p>
        </p:txBody>
      </p:sp>
      <p:sp>
        <p:nvSpPr>
          <p:cNvPr id="8" name="矩形 7">
            <a:extLst>
              <a:ext uri="{FF2B5EF4-FFF2-40B4-BE49-F238E27FC236}">
                <a16:creationId xmlns:a16="http://schemas.microsoft.com/office/drawing/2014/main" id="{59B6C292-B447-41D3-A143-4D63577DF460}"/>
              </a:ext>
            </a:extLst>
          </p:cNvPr>
          <p:cNvSpPr/>
          <p:nvPr/>
        </p:nvSpPr>
        <p:spPr>
          <a:xfrm>
            <a:off x="2406906" y="5821141"/>
            <a:ext cx="308098" cy="369332"/>
          </a:xfrm>
          <a:prstGeom prst="rect">
            <a:avLst/>
          </a:prstGeom>
        </p:spPr>
        <p:txBody>
          <a:bodyPr wrap="none">
            <a:spAutoFit/>
          </a:bodyPr>
          <a:lstStyle/>
          <a:p>
            <a:r>
              <a:rPr lang="en-US" altLang="zh-CN" dirty="0"/>
              <a:t>C</a:t>
            </a:r>
            <a:endParaRPr lang="zh-CN" altLang="en-US" dirty="0"/>
          </a:p>
        </p:txBody>
      </p:sp>
    </p:spTree>
    <p:extLst>
      <p:ext uri="{BB962C8B-B14F-4D97-AF65-F5344CB8AC3E}">
        <p14:creationId xmlns:p14="http://schemas.microsoft.com/office/powerpoint/2010/main" val="1358140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843A9C-505A-462E-A2BD-48D2C1D71F20}"/>
              </a:ext>
            </a:extLst>
          </p:cNvPr>
          <p:cNvSpPr>
            <a:spLocks noGrp="1"/>
          </p:cNvSpPr>
          <p:nvPr>
            <p:ph type="title"/>
          </p:nvPr>
        </p:nvSpPr>
        <p:spPr/>
        <p:txBody>
          <a:bodyPr/>
          <a:lstStyle/>
          <a:p>
            <a:r>
              <a:rPr lang="en-US" altLang="zh-CN" sz="3200" b="1" dirty="0">
                <a:solidFill>
                  <a:prstClr val="black"/>
                </a:solidFill>
              </a:rPr>
              <a:t>Simplicial complexes &amp; simplicial homology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A5858AD-C656-4376-A72F-9CBCBF2C05A8}"/>
                  </a:ext>
                </a:extLst>
              </p:cNvPr>
              <p:cNvSpPr>
                <a:spLocks noGrp="1"/>
              </p:cNvSpPr>
              <p:nvPr>
                <p:ph idx="1"/>
              </p:nvPr>
            </p:nvSpPr>
            <p:spPr>
              <a:xfrm>
                <a:off x="628650" y="1487277"/>
                <a:ext cx="7886700" cy="4689686"/>
              </a:xfrm>
            </p:spPr>
            <p:txBody>
              <a:bodyPr>
                <a:normAutofit fontScale="92500" lnSpcReduction="10000"/>
              </a:bodyPr>
              <a:lstStyle/>
              <a:p>
                <a14:m>
                  <m:oMath xmlns:m="http://schemas.openxmlformats.org/officeDocument/2006/math">
                    <m:r>
                      <a:rPr lang="en-US" altLang="zh-CN" b="1" i="1" smtClean="0">
                        <a:latin typeface="Cambria Math" panose="02040503050406030204" pitchFamily="18" charset="0"/>
                      </a:rPr>
                      <m:t>𝒑</m:t>
                    </m:r>
                  </m:oMath>
                </a14:m>
                <a:r>
                  <a:rPr lang="en-US" altLang="zh-CN" b="1" dirty="0"/>
                  <a:t>-chain vector spaces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𝑪</m:t>
                        </m:r>
                      </m:e>
                      <m:sub>
                        <m:r>
                          <a:rPr lang="en-US" altLang="zh-CN" b="1" i="1" smtClean="0">
                            <a:latin typeface="Cambria Math" panose="02040503050406030204" pitchFamily="18" charset="0"/>
                          </a:rPr>
                          <m:t>𝒑</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𝑲</m:t>
                    </m:r>
                    <m:r>
                      <a:rPr lang="en-US" altLang="zh-CN" b="1" i="1" smtClean="0">
                        <a:latin typeface="Cambria Math" panose="02040503050406030204" pitchFamily="18" charset="0"/>
                      </a:rPr>
                      <m:t>)</m:t>
                    </m:r>
                  </m:oMath>
                </a14:m>
                <a:r>
                  <a:rPr lang="en-US" altLang="zh-CN" b="1" dirty="0"/>
                  <a:t> : </a:t>
                </a:r>
              </a:p>
              <a:p>
                <a:pPr marL="0" indent="0">
                  <a:buNone/>
                </a:pPr>
                <a:r>
                  <a:rPr lang="en-US" altLang="zh-CN" dirty="0"/>
                  <a:t>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1</m:t>
                        </m:r>
                      </m:sub>
                    </m:sSub>
                  </m:oMath>
                </a14:m>
                <a:r>
                  <a:rPr lang="en-US" altLang="zh-CN"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𝑛</m:t>
                        </m:r>
                      </m:sub>
                    </m:sSub>
                  </m:oMath>
                </a14:m>
                <a:r>
                  <a:rPr lang="zh-CN" altLang="en-US" dirty="0"/>
                  <a:t> </a:t>
                </a:r>
                <a:r>
                  <a:rPr lang="en-US" altLang="zh-CN" dirty="0"/>
                  <a:t>be </a:t>
                </a:r>
                <a14:m>
                  <m:oMath xmlns:m="http://schemas.openxmlformats.org/officeDocument/2006/math">
                    <m:r>
                      <a:rPr lang="en-US" altLang="zh-CN" b="0" i="1" smtClean="0">
                        <a:latin typeface="Cambria Math" panose="02040503050406030204" pitchFamily="18" charset="0"/>
                      </a:rPr>
                      <m:t>𝑝</m:t>
                    </m:r>
                  </m:oMath>
                </a14:m>
                <a:r>
                  <a:rPr lang="en-US" altLang="zh-CN" dirty="0"/>
                  <a:t> dimensional simplices in a complex </a:t>
                </a:r>
                <a14:m>
                  <m:oMath xmlns:m="http://schemas.openxmlformats.org/officeDocument/2006/math">
                    <m:r>
                      <a:rPr lang="en-US" altLang="zh-CN" b="0" i="1" smtClean="0">
                        <a:latin typeface="Cambria Math" panose="02040503050406030204" pitchFamily="18" charset="0"/>
                      </a:rPr>
                      <m:t>𝐾</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𝐶</m:t>
                        </m:r>
                      </m:e>
                      <m:sub>
                        <m:r>
                          <a:rPr lang="en-US" altLang="zh-CN" i="1">
                            <a:latin typeface="Cambria Math" panose="02040503050406030204" pitchFamily="18" charset="0"/>
                          </a:rPr>
                          <m:t>𝑝</m:t>
                        </m:r>
                      </m:sub>
                    </m:sSub>
                    <m:r>
                      <a:rPr lang="en-US" altLang="zh-CN" i="1">
                        <a:latin typeface="Cambria Math" panose="02040503050406030204" pitchFamily="18" charset="0"/>
                      </a:rPr>
                      <m:t>(</m:t>
                    </m:r>
                    <m:r>
                      <a:rPr lang="en-US" altLang="zh-CN" i="1">
                        <a:latin typeface="Cambria Math" panose="02040503050406030204" pitchFamily="18" charset="0"/>
                      </a:rPr>
                      <m:t>𝐾</m:t>
                    </m:r>
                    <m:r>
                      <a:rPr lang="en-US" altLang="zh-CN" i="1">
                        <a:latin typeface="Cambria Math" panose="02040503050406030204" pitchFamily="18" charset="0"/>
                      </a:rPr>
                      <m:t>)</m:t>
                    </m:r>
                  </m:oMath>
                </a14:m>
                <a:r>
                  <a:rPr lang="en-US" altLang="zh-CN" dirty="0"/>
                  <a:t> is the vector space spanned by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1</m:t>
                        </m:r>
                      </m:sub>
                    </m:sSub>
                  </m:oMath>
                </a14:m>
                <a:r>
                  <a:rPr lang="en-US" altLang="zh-CN"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𝜎</m:t>
                        </m:r>
                      </m:e>
                      <m:sub>
                        <m:r>
                          <a:rPr lang="en-US" altLang="zh-CN" i="1">
                            <a:latin typeface="Cambria Math" panose="02040503050406030204" pitchFamily="18" charset="0"/>
                          </a:rPr>
                          <m:t>𝑛</m:t>
                        </m:r>
                      </m:sub>
                    </m:sSub>
                  </m:oMath>
                </a14:m>
                <a:r>
                  <a:rPr lang="zh-CN" altLang="en-US" dirty="0"/>
                  <a:t> </a:t>
                </a:r>
                <a:r>
                  <a:rPr lang="en-US" altLang="zh-CN" dirty="0"/>
                  <a:t>over </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𝐙</m:t>
                        </m:r>
                      </m:e>
                      <m:sub>
                        <m:r>
                          <a:rPr lang="en-US" altLang="zh-CN" b="1" i="0" smtClean="0">
                            <a:latin typeface="Cambria Math" panose="02040503050406030204" pitchFamily="18" charset="0"/>
                          </a:rPr>
                          <m:t>𝟐</m:t>
                        </m:r>
                      </m:sub>
                    </m:sSub>
                  </m:oMath>
                </a14:m>
                <a:r>
                  <a:rPr lang="en-US" altLang="zh-CN" dirty="0"/>
                  <a:t>;</a:t>
                </a:r>
              </a:p>
              <a:p>
                <a:pPr marL="0" indent="0">
                  <a:buNone/>
                </a:pPr>
                <a:endParaRPr lang="en-US" altLang="zh-CN" dirty="0"/>
              </a:p>
              <a:p>
                <a14:m>
                  <m:oMath xmlns:m="http://schemas.openxmlformats.org/officeDocument/2006/math">
                    <m:r>
                      <a:rPr lang="en-US" altLang="zh-CN" b="1" i="1" smtClean="0">
                        <a:latin typeface="Cambria Math" panose="02040503050406030204" pitchFamily="18" charset="0"/>
                      </a:rPr>
                      <m:t>𝒑</m:t>
                    </m:r>
                  </m:oMath>
                </a14:m>
                <a:r>
                  <a:rPr lang="en-US" altLang="zh-CN" b="1" dirty="0"/>
                  <a:t> dimensional boundary map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m:t>
                        </m:r>
                      </m:e>
                      <m:sub>
                        <m:r>
                          <a:rPr lang="en-US" altLang="zh-CN" b="1" i="1" smtClean="0">
                            <a:latin typeface="Cambria Math" panose="02040503050406030204" pitchFamily="18" charset="0"/>
                          </a:rPr>
                          <m:t>𝒑</m:t>
                        </m:r>
                      </m:sub>
                    </m:sSub>
                  </m:oMath>
                </a14:m>
                <a:r>
                  <a:rPr lang="en-US" altLang="zh-CN" b="1"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𝐾</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𝐾</m:t>
                          </m:r>
                        </m:e>
                      </m:d>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m:t>
                          </m:r>
                        </m:e>
                        <m:sub>
                          <m:r>
                            <m:rPr>
                              <m:sty m:val="p"/>
                            </m:rPr>
                            <a:rPr lang="en-US" altLang="zh-CN" b="0" i="0" smtClean="0">
                              <a:latin typeface="Cambria Math" panose="02040503050406030204" pitchFamily="18" charset="0"/>
                            </a:rPr>
                            <m:t>p</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𝜎</m:t>
                          </m:r>
                        </m:e>
                      </m:d>
                      <m:r>
                        <a:rPr lang="en-US" altLang="zh-CN" i="1">
                          <a:latin typeface="Cambria Math" panose="02040503050406030204" pitchFamily="18" charset="0"/>
                        </a:rPr>
                        <m:t>=</m:t>
                      </m:r>
                      <m:r>
                        <a:rPr lang="en-US" altLang="zh-CN" b="0" i="1" smtClean="0">
                          <a:latin typeface="Cambria Math" panose="02040503050406030204" pitchFamily="18" charset="0"/>
                        </a:rPr>
                        <m:t>𝑠𝑢𝑚</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r>
                        <a:rPr lang="en-US" altLang="zh-CN" b="0" i="1" smtClean="0">
                          <a:latin typeface="Cambria Math" panose="02040503050406030204" pitchFamily="18" charset="0"/>
                        </a:rPr>
                        <m:t>−1) </m:t>
                      </m:r>
                      <m:r>
                        <a:rPr lang="en-US" altLang="zh-CN" b="0" i="1" smtClean="0">
                          <a:latin typeface="Cambria Math" panose="02040503050406030204" pitchFamily="18" charset="0"/>
                        </a:rPr>
                        <m:t>𝑏𝑜𝑢𝑛𝑑𝑎𝑟𝑖𝑒𝑠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𝑜𝑓</m:t>
                      </m:r>
                      <m:r>
                        <a:rPr lang="en-US" altLang="zh-CN" b="0" i="1" smtClean="0">
                          <a:latin typeface="Cambria Math" panose="02040503050406030204" pitchFamily="18" charset="0"/>
                        </a:rPr>
                        <m:t> </m:t>
                      </m:r>
                      <m:r>
                        <a:rPr lang="en-US" altLang="zh-CN" b="0" i="1" smtClean="0">
                          <a:latin typeface="Cambria Math" panose="02040503050406030204" pitchFamily="18" charset="0"/>
                        </a:rPr>
                        <m:t>𝜎</m:t>
                      </m:r>
                    </m:oMath>
                  </m:oMathPara>
                </a14:m>
                <a:endParaRPr lang="zh-CN" altLang="zh-CN" dirty="0"/>
              </a:p>
              <a:p>
                <a:pPr marL="0" indent="0">
                  <a:buNone/>
                </a:pPr>
                <a:endParaRPr lang="en-US" altLang="zh-CN" dirty="0"/>
              </a:p>
              <a:p>
                <a14:m>
                  <m:oMath xmlns:m="http://schemas.openxmlformats.org/officeDocument/2006/math">
                    <m:r>
                      <a:rPr lang="en-US" altLang="zh-CN" b="1" i="1" smtClean="0">
                        <a:latin typeface="Cambria Math" panose="02040503050406030204" pitchFamily="18" charset="0"/>
                      </a:rPr>
                      <m:t>𝒑</m:t>
                    </m:r>
                  </m:oMath>
                </a14:m>
                <a:r>
                  <a:rPr lang="en-US" altLang="zh-CN" b="1" dirty="0"/>
                  <a:t> dimensional homology groups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𝑯</m:t>
                        </m:r>
                      </m:e>
                      <m:sub>
                        <m:r>
                          <a:rPr lang="en-US" altLang="zh-CN" b="1" i="1" smtClean="0">
                            <a:latin typeface="Cambria Math" panose="02040503050406030204" pitchFamily="18" charset="0"/>
                          </a:rPr>
                          <m:t>𝒑</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𝑲</m:t>
                    </m:r>
                    <m:r>
                      <a:rPr lang="en-US" altLang="zh-CN" b="1" i="1" smtClean="0">
                        <a:latin typeface="Cambria Math" panose="02040503050406030204" pitchFamily="18" charset="0"/>
                      </a:rPr>
                      <m:t>)</m:t>
                    </m:r>
                  </m:oMath>
                </a14:m>
                <a:r>
                  <a:rPr lang="en-US" altLang="zh-CN" b="1"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=0</m:t>
                      </m:r>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𝑝</m:t>
                          </m:r>
                        </m:sub>
                      </m:sSub>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𝐾</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𝑘𝑒𝑟𝑛𝑒𝑙</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𝑖𝑚𝑎𝑔𝑒</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oMath>
                  </m:oMathPara>
                </a14:m>
                <a:endParaRPr lang="en-US" altLang="zh-CN" dirty="0"/>
              </a:p>
            </p:txBody>
          </p:sp>
        </mc:Choice>
        <mc:Fallback xmlns="">
          <p:sp>
            <p:nvSpPr>
              <p:cNvPr id="3" name="内容占位符 2">
                <a:extLst>
                  <a:ext uri="{FF2B5EF4-FFF2-40B4-BE49-F238E27FC236}">
                    <a16:creationId xmlns:a16="http://schemas.microsoft.com/office/drawing/2014/main" id="{5A5858AD-C656-4376-A72F-9CBCBF2C05A8}"/>
                  </a:ext>
                </a:extLst>
              </p:cNvPr>
              <p:cNvSpPr>
                <a:spLocks noGrp="1" noRot="1" noChangeAspect="1" noMove="1" noResize="1" noEditPoints="1" noAdjustHandles="1" noChangeArrowheads="1" noChangeShapeType="1" noTextEdit="1"/>
              </p:cNvSpPr>
              <p:nvPr>
                <p:ph idx="1"/>
              </p:nvPr>
            </p:nvSpPr>
            <p:spPr>
              <a:xfrm>
                <a:off x="628650" y="1487277"/>
                <a:ext cx="7886700" cy="4689686"/>
              </a:xfrm>
              <a:blipFill>
                <a:blip r:embed="rId3"/>
                <a:stretch>
                  <a:fillRect l="-1391" t="-23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8470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EC4F55-7F5E-4923-968E-B770EB483BF2}"/>
              </a:ext>
            </a:extLst>
          </p:cNvPr>
          <p:cNvSpPr>
            <a:spLocks noGrp="1"/>
          </p:cNvSpPr>
          <p:nvPr>
            <p:ph type="title"/>
          </p:nvPr>
        </p:nvSpPr>
        <p:spPr/>
        <p:txBody>
          <a:bodyPr/>
          <a:lstStyle/>
          <a:p>
            <a:r>
              <a:rPr lang="en-US" altLang="zh-CN" sz="3200" b="1" dirty="0">
                <a:solidFill>
                  <a:prstClr val="black"/>
                </a:solidFill>
              </a:rPr>
              <a:t>Simplicial complexes &amp; simplicial homology</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C472B3F-E1E5-43A8-A704-7D0AD8E621C9}"/>
                  </a:ext>
                </a:extLst>
              </p:cNvPr>
              <p:cNvSpPr>
                <a:spLocks noGrp="1"/>
              </p:cNvSpPr>
              <p:nvPr>
                <p:ph idx="1"/>
              </p:nvPr>
            </p:nvSpPr>
            <p:spPr/>
            <p:txBody>
              <a:bodyPr/>
              <a:lstStyle/>
              <a:p>
                <a14:m>
                  <m:oMath xmlns:m="http://schemas.openxmlformats.org/officeDocument/2006/math">
                    <m:r>
                      <a:rPr lang="en-US" altLang="zh-CN" b="1" i="1" smtClean="0">
                        <a:latin typeface="Cambria Math" panose="02040503050406030204" pitchFamily="18" charset="0"/>
                      </a:rPr>
                      <m:t>𝒑</m:t>
                    </m:r>
                    <m:r>
                      <a:rPr lang="en-US" altLang="zh-CN" b="1" i="1" smtClean="0">
                        <a:latin typeface="Cambria Math" panose="02040503050406030204" pitchFamily="18" charset="0"/>
                      </a:rPr>
                      <m:t> </m:t>
                    </m:r>
                  </m:oMath>
                </a14:m>
                <a:r>
                  <a:rPr lang="en-US" altLang="zh-CN" b="1" dirty="0"/>
                  <a:t>dimensional </a:t>
                </a:r>
                <a:r>
                  <a:rPr lang="en-US" altLang="zh-CN" b="1" dirty="0" err="1"/>
                  <a:t>Betti</a:t>
                </a:r>
                <a:r>
                  <a:rPr lang="en-US" altLang="zh-CN" b="1" dirty="0"/>
                  <a:t> number </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𝜷</m:t>
                        </m:r>
                      </m:e>
                      <m:sub>
                        <m:r>
                          <a:rPr lang="en-US" altLang="zh-CN" b="1" i="1" smtClean="0">
                            <a:latin typeface="Cambria Math" panose="02040503050406030204" pitchFamily="18" charset="0"/>
                          </a:rPr>
                          <m:t>𝒑</m:t>
                        </m:r>
                      </m:sub>
                    </m:sSub>
                  </m:oMath>
                </a14:m>
                <a:r>
                  <a:rPr lang="zh-CN" altLang="en-US" b="1" dirty="0"/>
                  <a:t> </a:t>
                </a:r>
                <a:r>
                  <a:rPr lang="en-US" altLang="zh-CN" b="1" dirty="0"/>
                  <a:t>:</a:t>
                </a:r>
              </a:p>
              <a:p>
                <a:pPr marL="0" indent="0">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𝑑𝑖𝑚</m:t>
                      </m:r>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oMath>
                  </m:oMathPara>
                </a14:m>
                <a:endParaRPr lang="en-US" altLang="zh-CN" dirty="0"/>
              </a:p>
              <a:p>
                <a:endParaRPr lang="en-US" altLang="zh-CN" b="1" dirty="0"/>
              </a:p>
              <a:p>
                <a:r>
                  <a:rPr lang="en-US" altLang="zh-CN" dirty="0" err="1"/>
                  <a:t>Betti</a:t>
                </a:r>
                <a:r>
                  <a:rPr lang="en-US" altLang="zh-CN" dirty="0"/>
                  <a:t> numbers are topological invariants</a:t>
                </a:r>
              </a:p>
              <a:p>
                <a:pPr marL="0" indent="0">
                  <a:buNone/>
                </a:pPr>
                <a:endParaRPr lang="zh-CN" altLang="en-US" b="1" dirty="0"/>
              </a:p>
            </p:txBody>
          </p:sp>
        </mc:Choice>
        <mc:Fallback xmlns="">
          <p:sp>
            <p:nvSpPr>
              <p:cNvPr id="3" name="内容占位符 2">
                <a:extLst>
                  <a:ext uri="{FF2B5EF4-FFF2-40B4-BE49-F238E27FC236}">
                    <a16:creationId xmlns:a16="http://schemas.microsoft.com/office/drawing/2014/main" id="{DC472B3F-E1E5-43A8-A704-7D0AD8E621C9}"/>
                  </a:ext>
                </a:extLst>
              </p:cNvPr>
              <p:cNvSpPr>
                <a:spLocks noGrp="1" noRot="1" noChangeAspect="1" noMove="1" noResize="1" noEditPoints="1" noAdjustHandles="1" noChangeArrowheads="1" noChangeShapeType="1" noTextEdit="1"/>
              </p:cNvSpPr>
              <p:nvPr>
                <p:ph idx="1"/>
              </p:nvPr>
            </p:nvSpPr>
            <p:spPr>
              <a:blipFill>
                <a:blip r:embed="rId3"/>
                <a:stretch>
                  <a:fillRect l="-1391" t="-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3642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9CFD5-1ACD-42F6-9DF5-10A2B03BFD10}"/>
              </a:ext>
            </a:extLst>
          </p:cNvPr>
          <p:cNvSpPr>
            <a:spLocks noGrp="1"/>
          </p:cNvSpPr>
          <p:nvPr>
            <p:ph type="title"/>
          </p:nvPr>
        </p:nvSpPr>
        <p:spPr/>
        <p:txBody>
          <a:bodyPr/>
          <a:lstStyle/>
          <a:p>
            <a:r>
              <a:rPr lang="en-US" altLang="zh-CN" b="1" dirty="0"/>
              <a:t>Filtrations</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D9422CE-CF95-4238-BD4A-A614BE9438EC}"/>
                  </a:ext>
                </a:extLst>
              </p:cNvPr>
              <p:cNvSpPr>
                <a:spLocks noGrp="1"/>
              </p:cNvSpPr>
              <p:nvPr>
                <p:ph idx="1"/>
              </p:nvPr>
            </p:nvSpPr>
            <p:spPr/>
            <p:txBody>
              <a:bodyPr/>
              <a:lstStyle/>
              <a:p>
                <a:pPr marL="0" indent="0">
                  <a:buNone/>
                </a:pPr>
                <a:r>
                  <a:rPr lang="en-US" altLang="zh-CN" dirty="0"/>
                  <a:t>A filtration is a sequence of simplicial complexes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 </a:t>
                </a:r>
                <a:r>
                  <a:rPr lang="en-US" altLang="zh-CN" dirty="0"/>
                  <a:t>such that each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sub>
                    </m:sSub>
                  </m:oMath>
                </a14:m>
                <a:r>
                  <a:rPr lang="zh-CN" altLang="en-US" dirty="0"/>
                  <a:t> </a:t>
                </a:r>
                <a:r>
                  <a:rPr lang="en-US" altLang="zh-CN" dirty="0"/>
                  <a:t>is a subcomplex of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oMath>
                </a14:m>
                <a:r>
                  <a:rPr lang="en-US" altLang="zh-CN" dirty="0"/>
                  <a:t>, i.e.</a:t>
                </a:r>
              </a:p>
              <a:p>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b="0" i="1" smtClean="0">
                              <a:latin typeface="Cambria Math" panose="02040503050406030204" pitchFamily="18" charset="0"/>
                            </a:rPr>
                            <m:t>𝑗</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i="1">
                          <a:latin typeface="Cambria Math" panose="02040503050406030204" pitchFamily="18" charset="0"/>
                        </a:rPr>
                        <m:t>⋯</m:t>
                      </m:r>
                    </m:oMath>
                  </m:oMathPara>
                </a14:m>
                <a:endParaRPr lang="zh-CN" altLang="en-US" dirty="0"/>
              </a:p>
            </p:txBody>
          </p:sp>
        </mc:Choice>
        <mc:Fallback xmlns="">
          <p:sp>
            <p:nvSpPr>
              <p:cNvPr id="3" name="内容占位符 2">
                <a:extLst>
                  <a:ext uri="{FF2B5EF4-FFF2-40B4-BE49-F238E27FC236}">
                    <a16:creationId xmlns:a16="http://schemas.microsoft.com/office/drawing/2014/main" id="{FD9422CE-CF95-4238-BD4A-A614BE9438EC}"/>
                  </a:ext>
                </a:extLst>
              </p:cNvPr>
              <p:cNvSpPr>
                <a:spLocks noGrp="1" noRot="1" noChangeAspect="1" noMove="1" noResize="1" noEditPoints="1" noAdjustHandles="1" noChangeArrowheads="1" noChangeShapeType="1" noTextEdit="1"/>
              </p:cNvSpPr>
              <p:nvPr>
                <p:ph idx="1"/>
              </p:nvPr>
            </p:nvSpPr>
            <p:spPr>
              <a:blipFill>
                <a:blip r:embed="rId4"/>
                <a:stretch>
                  <a:fillRect l="-1546" t="-2241"/>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11DBD9BC-4245-4C95-91C1-AE9DD87D1851}"/>
              </a:ext>
            </a:extLst>
          </p:cNvPr>
          <p:cNvGraphicFramePr>
            <a:graphicFrameLocks noChangeAspect="1"/>
          </p:cNvGraphicFramePr>
          <p:nvPr>
            <p:extLst>
              <p:ext uri="{D42A27DB-BD31-4B8C-83A1-F6EECF244321}">
                <p14:modId xmlns:p14="http://schemas.microsoft.com/office/powerpoint/2010/main" val="408044560"/>
              </p:ext>
            </p:extLst>
          </p:nvPr>
        </p:nvGraphicFramePr>
        <p:xfrm>
          <a:off x="4114800" y="2209800"/>
          <a:ext cx="914400" cy="198438"/>
        </p:xfrm>
        <a:graphic>
          <a:graphicData uri="http://schemas.openxmlformats.org/presentationml/2006/ole">
            <mc:AlternateContent xmlns:mc="http://schemas.openxmlformats.org/markup-compatibility/2006">
              <mc:Choice xmlns:v="urn:schemas-microsoft-com:vml" Requires="v">
                <p:oleObj spid="_x0000_s3115"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114800" y="2209800"/>
                        <a:ext cx="914400" cy="198438"/>
                      </a:xfrm>
                      <a:prstGeom prst="rect">
                        <a:avLst/>
                      </a:prstGeom>
                    </p:spPr>
                  </p:pic>
                </p:oleObj>
              </mc:Fallback>
            </mc:AlternateContent>
          </a:graphicData>
        </a:graphic>
      </p:graphicFrame>
    </p:spTree>
    <p:extLst>
      <p:ext uri="{BB962C8B-B14F-4D97-AF65-F5344CB8AC3E}">
        <p14:creationId xmlns:p14="http://schemas.microsoft.com/office/powerpoint/2010/main" val="2492608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6C73FA-6197-4906-B4CF-C6679F62B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428625"/>
            <a:ext cx="8001000" cy="6000750"/>
          </a:xfrm>
          <a:prstGeom prst="rect">
            <a:avLst/>
          </a:prstGeom>
        </p:spPr>
      </p:pic>
    </p:spTree>
    <p:extLst>
      <p:ext uri="{BB962C8B-B14F-4D97-AF65-F5344CB8AC3E}">
        <p14:creationId xmlns:p14="http://schemas.microsoft.com/office/powerpoint/2010/main" val="395863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2FB893B-368B-4CB1-AB5B-486E025838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428625"/>
            <a:ext cx="8001000" cy="6000750"/>
          </a:xfrm>
          <a:prstGeom prst="rect">
            <a:avLst/>
          </a:prstGeom>
        </p:spPr>
      </p:pic>
    </p:spTree>
    <p:extLst>
      <p:ext uri="{BB962C8B-B14F-4D97-AF65-F5344CB8AC3E}">
        <p14:creationId xmlns:p14="http://schemas.microsoft.com/office/powerpoint/2010/main" val="2499769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0F657D-46D8-4A16-92DD-E98068C4F2E8}"/>
              </a:ext>
            </a:extLst>
          </p:cNvPr>
          <p:cNvSpPr>
            <a:spLocks noGrp="1"/>
          </p:cNvSpPr>
          <p:nvPr>
            <p:ph type="title"/>
          </p:nvPr>
        </p:nvSpPr>
        <p:spPr/>
        <p:txBody>
          <a:bodyPr/>
          <a:lstStyle/>
          <a:p>
            <a:r>
              <a:rPr lang="en-US" altLang="zh-CN" b="1" dirty="0"/>
              <a:t>Elementary filtration</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B446AC2-2267-4F99-8CA5-53648DE63BB9}"/>
                  </a:ext>
                </a:extLst>
              </p:cNvPr>
              <p:cNvSpPr>
                <a:spLocks noGrp="1"/>
              </p:cNvSpPr>
              <p:nvPr>
                <p:ph idx="1"/>
              </p:nvPr>
            </p:nvSpPr>
            <p:spPr/>
            <p:txBody>
              <a:bodyPr/>
              <a:lstStyle/>
              <a:p>
                <a:pPr marL="0" indent="0">
                  <a:buNone/>
                </a:pPr>
                <a:r>
                  <a:rPr lang="en-US" altLang="zh-CN" dirty="0"/>
                  <a:t>Given a simplicial complex </a:t>
                </a:r>
                <a14:m>
                  <m:oMath xmlns:m="http://schemas.openxmlformats.org/officeDocument/2006/math">
                    <m:r>
                      <a:rPr lang="en-US" altLang="zh-CN" b="0" i="1" smtClean="0">
                        <a:latin typeface="Cambria Math" panose="02040503050406030204" pitchFamily="18" charset="0"/>
                      </a:rPr>
                      <m:t>𝐾</m:t>
                    </m:r>
                  </m:oMath>
                </a14:m>
                <a:r>
                  <a:rPr lang="en-US" altLang="zh-CN" dirty="0"/>
                  <a:t> consisting of </a:t>
                </a:r>
                <a14:m>
                  <m:oMath xmlns:m="http://schemas.openxmlformats.org/officeDocument/2006/math">
                    <m:r>
                      <a:rPr lang="en-US" altLang="zh-CN" b="0" i="1" smtClean="0">
                        <a:latin typeface="Cambria Math" panose="02040503050406030204" pitchFamily="18" charset="0"/>
                      </a:rPr>
                      <m:t>𝑙</m:t>
                    </m:r>
                  </m:oMath>
                </a14:m>
                <a:r>
                  <a:rPr lang="en-US" altLang="zh-CN" dirty="0"/>
                  <a:t> simplices, there is a filtration such that</a:t>
                </a:r>
              </a:p>
              <a:p>
                <a:pPr marL="514350" indent="-514350">
                  <a:buFont typeface="+mj-lt"/>
                  <a:buAutoNum type="arabicPeriod"/>
                </a:pPr>
                <a14:m>
                  <m:oMath xmlns:m="http://schemas.openxmlformats.org/officeDocument/2006/math">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K</m:t>
                        </m:r>
                      </m:e>
                      <m:sub>
                        <m:r>
                          <a:rPr lang="en-US" altLang="zh-CN">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𝑙</m:t>
                        </m:r>
                      </m:sub>
                    </m:sSub>
                    <m:r>
                      <a:rPr lang="en-US" altLang="zh-CN" i="1">
                        <a:latin typeface="Cambria Math" panose="02040503050406030204" pitchFamily="18" charset="0"/>
                      </a:rPr>
                      <m:t>=</m:t>
                    </m:r>
                    <m:r>
                      <a:rPr lang="en-US" altLang="zh-CN" i="1">
                        <a:latin typeface="Cambria Math" panose="02040503050406030204" pitchFamily="18" charset="0"/>
                      </a:rPr>
                      <m:t>𝐾</m:t>
                    </m:r>
                  </m:oMath>
                </a14:m>
                <a:r>
                  <a:rPr lang="en-US" altLang="zh-CN" dirty="0"/>
                  <a:t>;</a:t>
                </a:r>
              </a:p>
              <a:p>
                <a:pPr marL="514350" indent="-514350">
                  <a:buFont typeface="+mj-lt"/>
                  <a:buAutoNum type="arabicPeriod"/>
                </a:pP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a:rPr lang="en-US" altLang="zh-CN" i="1">
                            <a:latin typeface="Cambria Math" panose="02040503050406030204" pitchFamily="18" charset="0"/>
                          </a:rPr>
                          <m:t>𝑖</m:t>
                        </m:r>
                      </m:sub>
                    </m:sSub>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en-US" altLang="zh-CN" dirty="0"/>
                  <a:t> differs by a simplex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Sub>
                  </m:oMath>
                </a14:m>
                <a:r>
                  <a:rPr lang="en-US" altLang="zh-CN" dirty="0"/>
                  <a:t>;</a:t>
                </a:r>
              </a:p>
              <a:p>
                <a:pPr marL="514350" indent="-514350">
                  <a:buFont typeface="+mj-lt"/>
                  <a:buAutoNum type="arabicPeriod"/>
                </a:pPr>
                <a:r>
                  <a:rPr lang="en-US" altLang="zh-CN" dirty="0"/>
                  <a:t>The simplices are sorted according to their dimension</a:t>
                </a:r>
              </a:p>
              <a:p>
                <a:pPr marL="514350" indent="-514350">
                  <a:buFont typeface="+mj-lt"/>
                  <a:buAutoNum type="arabicPeriod"/>
                </a:pPr>
                <a:endParaRPr lang="zh-CN" altLang="en-US" dirty="0"/>
              </a:p>
            </p:txBody>
          </p:sp>
        </mc:Choice>
        <mc:Fallback xmlns="">
          <p:sp>
            <p:nvSpPr>
              <p:cNvPr id="3" name="内容占位符 2">
                <a:extLst>
                  <a:ext uri="{FF2B5EF4-FFF2-40B4-BE49-F238E27FC236}">
                    <a16:creationId xmlns:a16="http://schemas.microsoft.com/office/drawing/2014/main" id="{8B446AC2-2267-4F99-8CA5-53648DE63BB9}"/>
                  </a:ext>
                </a:extLst>
              </p:cNvPr>
              <p:cNvSpPr>
                <a:spLocks noGrp="1" noRot="1" noChangeAspect="1" noMove="1" noResize="1" noEditPoints="1" noAdjustHandles="1" noChangeArrowheads="1" noChangeShapeType="1" noTextEdit="1"/>
              </p:cNvSpPr>
              <p:nvPr>
                <p:ph idx="1"/>
              </p:nvPr>
            </p:nvSpPr>
            <p:spPr>
              <a:blipFill>
                <a:blip r:embed="rId3"/>
                <a:stretch>
                  <a:fillRect l="-1623" t="-2241" r="-37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373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画布 112">
            <a:extLst>
              <a:ext uri="{FF2B5EF4-FFF2-40B4-BE49-F238E27FC236}">
                <a16:creationId xmlns:a16="http://schemas.microsoft.com/office/drawing/2014/main" id="{AE0FFFA2-CBC4-4129-8CA9-C1283626DC86}"/>
              </a:ext>
            </a:extLst>
          </p:cNvPr>
          <p:cNvGrpSpPr/>
          <p:nvPr/>
        </p:nvGrpSpPr>
        <p:grpSpPr>
          <a:xfrm>
            <a:off x="914401" y="99392"/>
            <a:ext cx="7513982" cy="6858000"/>
            <a:chOff x="0" y="0"/>
            <a:chExt cx="5274310" cy="4580443"/>
          </a:xfrm>
        </p:grpSpPr>
        <p:sp>
          <p:nvSpPr>
            <p:cNvPr id="59" name="矩形 58">
              <a:extLst>
                <a:ext uri="{FF2B5EF4-FFF2-40B4-BE49-F238E27FC236}">
                  <a16:creationId xmlns:a16="http://schemas.microsoft.com/office/drawing/2014/main" id="{EFB3CD6F-FB81-42C3-8F7A-790D77C23213}"/>
                </a:ext>
              </a:extLst>
            </p:cNvPr>
            <p:cNvSpPr/>
            <p:nvPr/>
          </p:nvSpPr>
          <p:spPr>
            <a:xfrm>
              <a:off x="0" y="0"/>
              <a:ext cx="5274310" cy="4579620"/>
            </a:xfrm>
            <a:prstGeom prst="rect">
              <a:avLst/>
            </a:prstGeom>
          </p:spPr>
        </p:sp>
        <p:sp>
          <p:nvSpPr>
            <p:cNvPr id="60" name="等腰三角形 59">
              <a:extLst>
                <a:ext uri="{FF2B5EF4-FFF2-40B4-BE49-F238E27FC236}">
                  <a16:creationId xmlns:a16="http://schemas.microsoft.com/office/drawing/2014/main" id="{F1878D3F-6746-4194-8FBB-4E0FC14D6A5A}"/>
                </a:ext>
              </a:extLst>
            </p:cNvPr>
            <p:cNvSpPr/>
            <p:nvPr/>
          </p:nvSpPr>
          <p:spPr>
            <a:xfrm>
              <a:off x="596900" y="3164393"/>
              <a:ext cx="819150" cy="7493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1" name="等腰三角形 60">
              <a:extLst>
                <a:ext uri="{FF2B5EF4-FFF2-40B4-BE49-F238E27FC236}">
                  <a16:creationId xmlns:a16="http://schemas.microsoft.com/office/drawing/2014/main" id="{B6113C05-F470-4275-BCFD-A9389ABB744E}"/>
                </a:ext>
              </a:extLst>
            </p:cNvPr>
            <p:cNvSpPr/>
            <p:nvPr/>
          </p:nvSpPr>
          <p:spPr>
            <a:xfrm>
              <a:off x="3799840" y="1605128"/>
              <a:ext cx="850900" cy="79375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62" name="直接连接符 61">
              <a:extLst>
                <a:ext uri="{FF2B5EF4-FFF2-40B4-BE49-F238E27FC236}">
                  <a16:creationId xmlns:a16="http://schemas.microsoft.com/office/drawing/2014/main" id="{6BA4230E-4221-459A-A5BD-4E4F90BB7174}"/>
                </a:ext>
              </a:extLst>
            </p:cNvPr>
            <p:cNvCxnSpPr/>
            <p:nvPr/>
          </p:nvCxnSpPr>
          <p:spPr>
            <a:xfrm flipH="1">
              <a:off x="2129790" y="1589593"/>
              <a:ext cx="393700" cy="774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CCE014FE-BA81-4887-807B-5CC2F8845734}"/>
                </a:ext>
              </a:extLst>
            </p:cNvPr>
            <p:cNvCxnSpPr/>
            <p:nvPr/>
          </p:nvCxnSpPr>
          <p:spPr>
            <a:xfrm>
              <a:off x="2142490" y="2354428"/>
              <a:ext cx="876300"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9EEA65FA-3042-4413-9E00-572867ABE9CC}"/>
                </a:ext>
              </a:extLst>
            </p:cNvPr>
            <p:cNvCxnSpPr/>
            <p:nvPr/>
          </p:nvCxnSpPr>
          <p:spPr>
            <a:xfrm flipH="1">
              <a:off x="573700" y="1614993"/>
              <a:ext cx="361950" cy="673100"/>
            </a:xfrm>
            <a:prstGeom prst="line">
              <a:avLst/>
            </a:prstGeom>
          </p:spPr>
          <p:style>
            <a:lnRef idx="1">
              <a:schemeClr val="accent1"/>
            </a:lnRef>
            <a:fillRef idx="0">
              <a:schemeClr val="accent1"/>
            </a:fillRef>
            <a:effectRef idx="0">
              <a:schemeClr val="accent1"/>
            </a:effectRef>
            <a:fontRef idx="minor">
              <a:schemeClr val="tx1"/>
            </a:fontRef>
          </p:style>
        </p:cxnSp>
        <p:sp>
          <p:nvSpPr>
            <p:cNvPr id="65" name="椭圆 64">
              <a:extLst>
                <a:ext uri="{FF2B5EF4-FFF2-40B4-BE49-F238E27FC236}">
                  <a16:creationId xmlns:a16="http://schemas.microsoft.com/office/drawing/2014/main" id="{89710763-62CC-47E9-9D4A-587F5C2B896C}"/>
                </a:ext>
              </a:extLst>
            </p:cNvPr>
            <p:cNvSpPr/>
            <p:nvPr/>
          </p:nvSpPr>
          <p:spPr>
            <a:xfrm>
              <a:off x="1422400" y="23071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6" name="椭圆 65">
              <a:extLst>
                <a:ext uri="{FF2B5EF4-FFF2-40B4-BE49-F238E27FC236}">
                  <a16:creationId xmlns:a16="http://schemas.microsoft.com/office/drawing/2014/main" id="{073A138A-7554-4231-B360-7FB794D84D5A}"/>
                </a:ext>
              </a:extLst>
            </p:cNvPr>
            <p:cNvSpPr/>
            <p:nvPr/>
          </p:nvSpPr>
          <p:spPr>
            <a:xfrm>
              <a:off x="4091600" y="5509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7" name="椭圆 66">
              <a:extLst>
                <a:ext uri="{FF2B5EF4-FFF2-40B4-BE49-F238E27FC236}">
                  <a16:creationId xmlns:a16="http://schemas.microsoft.com/office/drawing/2014/main" id="{DB2DFC46-9EB8-4980-9478-9330AA96D9D2}"/>
                </a:ext>
              </a:extLst>
            </p:cNvPr>
            <p:cNvSpPr/>
            <p:nvPr/>
          </p:nvSpPr>
          <p:spPr>
            <a:xfrm>
              <a:off x="3754755" y="7345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8" name="椭圆 67">
              <a:extLst>
                <a:ext uri="{FF2B5EF4-FFF2-40B4-BE49-F238E27FC236}">
                  <a16:creationId xmlns:a16="http://schemas.microsoft.com/office/drawing/2014/main" id="{71B01639-F8C3-4C31-9C3C-0E6BC82CF4CE}"/>
                </a:ext>
              </a:extLst>
            </p:cNvPr>
            <p:cNvSpPr/>
            <p:nvPr/>
          </p:nvSpPr>
          <p:spPr>
            <a:xfrm>
              <a:off x="4548800" y="746608"/>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69" name="椭圆 68">
              <a:extLst>
                <a:ext uri="{FF2B5EF4-FFF2-40B4-BE49-F238E27FC236}">
                  <a16:creationId xmlns:a16="http://schemas.microsoft.com/office/drawing/2014/main" id="{0FD139A2-E925-4898-968D-E73F8D312351}"/>
                </a:ext>
              </a:extLst>
            </p:cNvPr>
            <p:cNvSpPr/>
            <p:nvPr/>
          </p:nvSpPr>
          <p:spPr>
            <a:xfrm>
              <a:off x="2446655" y="9319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0" name="椭圆 69">
              <a:extLst>
                <a:ext uri="{FF2B5EF4-FFF2-40B4-BE49-F238E27FC236}">
                  <a16:creationId xmlns:a16="http://schemas.microsoft.com/office/drawing/2014/main" id="{7FC54FB0-8B2F-4B00-B4E5-72771B79F7F1}"/>
                </a:ext>
              </a:extLst>
            </p:cNvPr>
            <p:cNvSpPr/>
            <p:nvPr/>
          </p:nvSpPr>
          <p:spPr>
            <a:xfrm>
              <a:off x="2028190" y="721208"/>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1" name="椭圆 70">
              <a:extLst>
                <a:ext uri="{FF2B5EF4-FFF2-40B4-BE49-F238E27FC236}">
                  <a16:creationId xmlns:a16="http://schemas.microsoft.com/office/drawing/2014/main" id="{A4554B85-FC96-4DDF-9820-A938A7FFC4A2}"/>
                </a:ext>
              </a:extLst>
            </p:cNvPr>
            <p:cNvSpPr/>
            <p:nvPr/>
          </p:nvSpPr>
          <p:spPr>
            <a:xfrm>
              <a:off x="909955" y="1249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2" name="椭圆 71">
              <a:extLst>
                <a:ext uri="{FF2B5EF4-FFF2-40B4-BE49-F238E27FC236}">
                  <a16:creationId xmlns:a16="http://schemas.microsoft.com/office/drawing/2014/main" id="{6176E96D-75D6-491C-A819-F44235C8F97A}"/>
                </a:ext>
              </a:extLst>
            </p:cNvPr>
            <p:cNvSpPr/>
            <p:nvPr/>
          </p:nvSpPr>
          <p:spPr>
            <a:xfrm>
              <a:off x="935650" y="15600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3" name="椭圆 72">
              <a:extLst>
                <a:ext uri="{FF2B5EF4-FFF2-40B4-BE49-F238E27FC236}">
                  <a16:creationId xmlns:a16="http://schemas.microsoft.com/office/drawing/2014/main" id="{23F66701-A9C7-4300-8D9B-FCF6F5846E4F}"/>
                </a:ext>
              </a:extLst>
            </p:cNvPr>
            <p:cNvSpPr/>
            <p:nvPr/>
          </p:nvSpPr>
          <p:spPr>
            <a:xfrm>
              <a:off x="541950" y="22966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4" name="椭圆 73">
              <a:extLst>
                <a:ext uri="{FF2B5EF4-FFF2-40B4-BE49-F238E27FC236}">
                  <a16:creationId xmlns:a16="http://schemas.microsoft.com/office/drawing/2014/main" id="{CADDB2C4-6DC4-4E16-B573-0E7AEE1AFC60}"/>
                </a:ext>
              </a:extLst>
            </p:cNvPr>
            <p:cNvSpPr/>
            <p:nvPr/>
          </p:nvSpPr>
          <p:spPr>
            <a:xfrm>
              <a:off x="2535850" y="1544508"/>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5" name="椭圆 74">
              <a:extLst>
                <a:ext uri="{FF2B5EF4-FFF2-40B4-BE49-F238E27FC236}">
                  <a16:creationId xmlns:a16="http://schemas.microsoft.com/office/drawing/2014/main" id="{C4EEB342-1F75-485E-A1AA-00579CAEE9F1}"/>
                </a:ext>
              </a:extLst>
            </p:cNvPr>
            <p:cNvSpPr/>
            <p:nvPr/>
          </p:nvSpPr>
          <p:spPr>
            <a:xfrm>
              <a:off x="2116750" y="23347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6" name="椭圆 75">
              <a:extLst>
                <a:ext uri="{FF2B5EF4-FFF2-40B4-BE49-F238E27FC236}">
                  <a16:creationId xmlns:a16="http://schemas.microsoft.com/office/drawing/2014/main" id="{90F8DDD6-2C3C-4548-A40A-7E68523EB81E}"/>
                </a:ext>
              </a:extLst>
            </p:cNvPr>
            <p:cNvSpPr/>
            <p:nvPr/>
          </p:nvSpPr>
          <p:spPr>
            <a:xfrm>
              <a:off x="2999740" y="233821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mc:AlternateContent xmlns:mc="http://schemas.openxmlformats.org/markup-compatibility/2006" xmlns:a14="http://schemas.microsoft.com/office/drawing/2010/main">
          <mc:Choice Requires="a14">
            <p:sp>
              <p:nvSpPr>
                <p:cNvPr id="77" name="文本框 77">
                  <a:extLst>
                    <a:ext uri="{FF2B5EF4-FFF2-40B4-BE49-F238E27FC236}">
                      <a16:creationId xmlns:a16="http://schemas.microsoft.com/office/drawing/2014/main" id="{615A624E-270E-44A8-AEFB-F7E276B438CD}"/>
                    </a:ext>
                  </a:extLst>
                </p:cNvPr>
                <p:cNvSpPr txBox="1"/>
                <p:nvPr/>
              </p:nvSpPr>
              <p:spPr>
                <a:xfrm>
                  <a:off x="622300" y="833943"/>
                  <a:ext cx="711200" cy="3937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7" name="文本框 77">
                  <a:extLst>
                    <a:ext uri="{FF2B5EF4-FFF2-40B4-BE49-F238E27FC236}">
                      <a16:creationId xmlns:a16="http://schemas.microsoft.com/office/drawing/2014/main" id="{615A624E-270E-44A8-AEFB-F7E276B438CD}"/>
                    </a:ext>
                  </a:extLst>
                </p:cNvPr>
                <p:cNvSpPr txBox="1">
                  <a:spLocks noRot="1" noChangeAspect="1" noMove="1" noResize="1" noEditPoints="1" noAdjustHandles="1" noChangeArrowheads="1" noChangeShapeType="1" noTextEdit="1"/>
                </p:cNvSpPr>
                <p:nvPr/>
              </p:nvSpPr>
              <p:spPr>
                <a:xfrm>
                  <a:off x="622300" y="833943"/>
                  <a:ext cx="711200" cy="393700"/>
                </a:xfrm>
                <a:prstGeom prst="rect">
                  <a:avLst/>
                </a:prstGeom>
                <a:blipFill>
                  <a:blip r:embed="rId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8">
                  <a:extLst>
                    <a:ext uri="{FF2B5EF4-FFF2-40B4-BE49-F238E27FC236}">
                      <a16:creationId xmlns:a16="http://schemas.microsoft.com/office/drawing/2014/main" id="{1B150830-BC1A-4411-BB3C-2822759A7B83}"/>
                    </a:ext>
                  </a:extLst>
                </p:cNvPr>
                <p:cNvSpPr txBox="1"/>
                <p:nvPr/>
              </p:nvSpPr>
              <p:spPr>
                <a:xfrm>
                  <a:off x="2203450" y="872043"/>
                  <a:ext cx="711200" cy="3937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8" name="文本框 78">
                  <a:extLst>
                    <a:ext uri="{FF2B5EF4-FFF2-40B4-BE49-F238E27FC236}">
                      <a16:creationId xmlns:a16="http://schemas.microsoft.com/office/drawing/2014/main" id="{1B150830-BC1A-4411-BB3C-2822759A7B83}"/>
                    </a:ext>
                  </a:extLst>
                </p:cNvPr>
                <p:cNvSpPr txBox="1">
                  <a:spLocks noRot="1" noChangeAspect="1" noMove="1" noResize="1" noEditPoints="1" noAdjustHandles="1" noChangeArrowheads="1" noChangeShapeType="1" noTextEdit="1"/>
                </p:cNvSpPr>
                <p:nvPr/>
              </p:nvSpPr>
              <p:spPr>
                <a:xfrm>
                  <a:off x="2203450" y="872043"/>
                  <a:ext cx="711200" cy="393700"/>
                </a:xfrm>
                <a:prstGeom prst="rect">
                  <a:avLst/>
                </a:prstGeom>
                <a:blipFill>
                  <a:blip r:embed="rId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9">
                  <a:extLst>
                    <a:ext uri="{FF2B5EF4-FFF2-40B4-BE49-F238E27FC236}">
                      <a16:creationId xmlns:a16="http://schemas.microsoft.com/office/drawing/2014/main" id="{7212B83F-381C-4EFE-BB26-8E7DA5D37969}"/>
                    </a:ext>
                  </a:extLst>
                </p:cNvPr>
                <p:cNvSpPr txBox="1"/>
                <p:nvPr/>
              </p:nvSpPr>
              <p:spPr>
                <a:xfrm>
                  <a:off x="3790950" y="910143"/>
                  <a:ext cx="844550" cy="3683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9" name="文本框 79">
                  <a:extLst>
                    <a:ext uri="{FF2B5EF4-FFF2-40B4-BE49-F238E27FC236}">
                      <a16:creationId xmlns:a16="http://schemas.microsoft.com/office/drawing/2014/main" id="{7212B83F-381C-4EFE-BB26-8E7DA5D37969}"/>
                    </a:ext>
                  </a:extLst>
                </p:cNvPr>
                <p:cNvSpPr txBox="1">
                  <a:spLocks noRot="1" noChangeAspect="1" noMove="1" noResize="1" noEditPoints="1" noAdjustHandles="1" noChangeArrowheads="1" noChangeShapeType="1" noTextEdit="1"/>
                </p:cNvSpPr>
                <p:nvPr/>
              </p:nvSpPr>
              <p:spPr>
                <a:xfrm>
                  <a:off x="3790950" y="910143"/>
                  <a:ext cx="844550" cy="368300"/>
                </a:xfrm>
                <a:prstGeom prst="rect">
                  <a:avLst/>
                </a:prstGeom>
                <a:blipFill>
                  <a:blip r:embed="rId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80">
                  <a:extLst>
                    <a:ext uri="{FF2B5EF4-FFF2-40B4-BE49-F238E27FC236}">
                      <a16:creationId xmlns:a16="http://schemas.microsoft.com/office/drawing/2014/main" id="{EA53FE2F-439D-44F5-8E47-63935186EC2A}"/>
                    </a:ext>
                  </a:extLst>
                </p:cNvPr>
                <p:cNvSpPr txBox="1"/>
                <p:nvPr/>
              </p:nvSpPr>
              <p:spPr>
                <a:xfrm>
                  <a:off x="622300" y="2427793"/>
                  <a:ext cx="79375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0" name="文本框 80">
                  <a:extLst>
                    <a:ext uri="{FF2B5EF4-FFF2-40B4-BE49-F238E27FC236}">
                      <a16:creationId xmlns:a16="http://schemas.microsoft.com/office/drawing/2014/main" id="{EA53FE2F-439D-44F5-8E47-63935186EC2A}"/>
                    </a:ext>
                  </a:extLst>
                </p:cNvPr>
                <p:cNvSpPr txBox="1">
                  <a:spLocks noRot="1" noChangeAspect="1" noMove="1" noResize="1" noEditPoints="1" noAdjustHandles="1" noChangeArrowheads="1" noChangeShapeType="1" noTextEdit="1"/>
                </p:cNvSpPr>
                <p:nvPr/>
              </p:nvSpPr>
              <p:spPr>
                <a:xfrm>
                  <a:off x="622300" y="2427793"/>
                  <a:ext cx="793750" cy="361950"/>
                </a:xfrm>
                <a:prstGeom prst="rect">
                  <a:avLst/>
                </a:prstGeom>
                <a:blipFill>
                  <a:blip r:embed="rId6"/>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1">
                  <a:extLst>
                    <a:ext uri="{FF2B5EF4-FFF2-40B4-BE49-F238E27FC236}">
                      <a16:creationId xmlns:a16="http://schemas.microsoft.com/office/drawing/2014/main" id="{EFB637AE-7262-4127-B871-E8E76BF20CF0}"/>
                    </a:ext>
                  </a:extLst>
                </p:cNvPr>
                <p:cNvSpPr txBox="1"/>
                <p:nvPr/>
              </p:nvSpPr>
              <p:spPr>
                <a:xfrm>
                  <a:off x="2279650" y="2440493"/>
                  <a:ext cx="781050" cy="3810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1" name="文本框 81">
                  <a:extLst>
                    <a:ext uri="{FF2B5EF4-FFF2-40B4-BE49-F238E27FC236}">
                      <a16:creationId xmlns:a16="http://schemas.microsoft.com/office/drawing/2014/main" id="{EFB637AE-7262-4127-B871-E8E76BF20CF0}"/>
                    </a:ext>
                  </a:extLst>
                </p:cNvPr>
                <p:cNvSpPr txBox="1">
                  <a:spLocks noRot="1" noChangeAspect="1" noMove="1" noResize="1" noEditPoints="1" noAdjustHandles="1" noChangeArrowheads="1" noChangeShapeType="1" noTextEdit="1"/>
                </p:cNvSpPr>
                <p:nvPr/>
              </p:nvSpPr>
              <p:spPr>
                <a:xfrm>
                  <a:off x="2279650" y="2440493"/>
                  <a:ext cx="781050" cy="381000"/>
                </a:xfrm>
                <a:prstGeom prst="rect">
                  <a:avLst/>
                </a:prstGeom>
                <a:blipFill>
                  <a:blip r:embed="rId7"/>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2">
                  <a:extLst>
                    <a:ext uri="{FF2B5EF4-FFF2-40B4-BE49-F238E27FC236}">
                      <a16:creationId xmlns:a16="http://schemas.microsoft.com/office/drawing/2014/main" id="{9451D332-D36A-4A75-95BF-E79827F75D12}"/>
                    </a:ext>
                  </a:extLst>
                </p:cNvPr>
                <p:cNvSpPr txBox="1"/>
                <p:nvPr/>
              </p:nvSpPr>
              <p:spPr>
                <a:xfrm>
                  <a:off x="3879850" y="2459543"/>
                  <a:ext cx="901700" cy="3810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6</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2" name="文本框 82">
                  <a:extLst>
                    <a:ext uri="{FF2B5EF4-FFF2-40B4-BE49-F238E27FC236}">
                      <a16:creationId xmlns:a16="http://schemas.microsoft.com/office/drawing/2014/main" id="{9451D332-D36A-4A75-95BF-E79827F75D12}"/>
                    </a:ext>
                  </a:extLst>
                </p:cNvPr>
                <p:cNvSpPr txBox="1">
                  <a:spLocks noRot="1" noChangeAspect="1" noMove="1" noResize="1" noEditPoints="1" noAdjustHandles="1" noChangeArrowheads="1" noChangeShapeType="1" noTextEdit="1"/>
                </p:cNvSpPr>
                <p:nvPr/>
              </p:nvSpPr>
              <p:spPr>
                <a:xfrm>
                  <a:off x="3879850" y="2459543"/>
                  <a:ext cx="901700" cy="381000"/>
                </a:xfrm>
                <a:prstGeom prst="rect">
                  <a:avLst/>
                </a:prstGeom>
                <a:blipFill>
                  <a:blip r:embed="rId8"/>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文本框 83">
                  <a:extLst>
                    <a:ext uri="{FF2B5EF4-FFF2-40B4-BE49-F238E27FC236}">
                      <a16:creationId xmlns:a16="http://schemas.microsoft.com/office/drawing/2014/main" id="{4691B4EC-737E-4659-A353-4E49E885DA6E}"/>
                    </a:ext>
                  </a:extLst>
                </p:cNvPr>
                <p:cNvSpPr txBox="1"/>
                <p:nvPr/>
              </p:nvSpPr>
              <p:spPr>
                <a:xfrm>
                  <a:off x="793751" y="4237543"/>
                  <a:ext cx="460034" cy="3429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7</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3" name="文本框 83">
                  <a:extLst>
                    <a:ext uri="{FF2B5EF4-FFF2-40B4-BE49-F238E27FC236}">
                      <a16:creationId xmlns:a16="http://schemas.microsoft.com/office/drawing/2014/main" id="{4691B4EC-737E-4659-A353-4E49E885DA6E}"/>
                    </a:ext>
                  </a:extLst>
                </p:cNvPr>
                <p:cNvSpPr txBox="1">
                  <a:spLocks noRot="1" noChangeAspect="1" noMove="1" noResize="1" noEditPoints="1" noAdjustHandles="1" noChangeArrowheads="1" noChangeShapeType="1" noTextEdit="1"/>
                </p:cNvSpPr>
                <p:nvPr/>
              </p:nvSpPr>
              <p:spPr>
                <a:xfrm>
                  <a:off x="793751" y="4237543"/>
                  <a:ext cx="460034" cy="342900"/>
                </a:xfrm>
                <a:prstGeom prst="rect">
                  <a:avLst/>
                </a:prstGeom>
                <a:blipFill>
                  <a:blip r:embed="rId9"/>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4">
                  <a:extLst>
                    <a:ext uri="{FF2B5EF4-FFF2-40B4-BE49-F238E27FC236}">
                      <a16:creationId xmlns:a16="http://schemas.microsoft.com/office/drawing/2014/main" id="{133B2E21-995F-41AE-A912-8DC75F1CA18E}"/>
                    </a:ext>
                  </a:extLst>
                </p:cNvPr>
                <p:cNvSpPr txBox="1"/>
                <p:nvPr/>
              </p:nvSpPr>
              <p:spPr>
                <a:xfrm>
                  <a:off x="980735" y="7829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84" name="文本框 84">
                  <a:extLst>
                    <a:ext uri="{FF2B5EF4-FFF2-40B4-BE49-F238E27FC236}">
                      <a16:creationId xmlns:a16="http://schemas.microsoft.com/office/drawing/2014/main" id="{133B2E21-995F-41AE-A912-8DC75F1CA18E}"/>
                    </a:ext>
                  </a:extLst>
                </p:cNvPr>
                <p:cNvSpPr txBox="1">
                  <a:spLocks noRot="1" noChangeAspect="1" noMove="1" noResize="1" noEditPoints="1" noAdjustHandles="1" noChangeArrowheads="1" noChangeShapeType="1" noTextEdit="1"/>
                </p:cNvSpPr>
                <p:nvPr/>
              </p:nvSpPr>
              <p:spPr>
                <a:xfrm>
                  <a:off x="980735" y="78293"/>
                  <a:ext cx="266700" cy="361950"/>
                </a:xfrm>
                <a:prstGeom prst="rect">
                  <a:avLst/>
                </a:prstGeom>
                <a:blipFill>
                  <a:blip r:embed="rId10"/>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29">
                  <a:extLst>
                    <a:ext uri="{FF2B5EF4-FFF2-40B4-BE49-F238E27FC236}">
                      <a16:creationId xmlns:a16="http://schemas.microsoft.com/office/drawing/2014/main" id="{64F3428B-21B2-4500-B786-A7E278D82A94}"/>
                    </a:ext>
                  </a:extLst>
                </p:cNvPr>
                <p:cNvSpPr txBox="1"/>
                <p:nvPr/>
              </p:nvSpPr>
              <p:spPr>
                <a:xfrm>
                  <a:off x="2542200" y="4874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85" name="文本框 29">
                  <a:extLst>
                    <a:ext uri="{FF2B5EF4-FFF2-40B4-BE49-F238E27FC236}">
                      <a16:creationId xmlns:a16="http://schemas.microsoft.com/office/drawing/2014/main" id="{64F3428B-21B2-4500-B786-A7E278D82A94}"/>
                    </a:ext>
                  </a:extLst>
                </p:cNvPr>
                <p:cNvSpPr txBox="1">
                  <a:spLocks noRot="1" noChangeAspect="1" noMove="1" noResize="1" noEditPoints="1" noAdjustHandles="1" noChangeArrowheads="1" noChangeShapeType="1" noTextEdit="1"/>
                </p:cNvSpPr>
                <p:nvPr/>
              </p:nvSpPr>
              <p:spPr>
                <a:xfrm>
                  <a:off x="2542200" y="48743"/>
                  <a:ext cx="266700" cy="361950"/>
                </a:xfrm>
                <a:prstGeom prst="rect">
                  <a:avLst/>
                </a:prstGeom>
                <a:blipFill>
                  <a:blip r:embed="rId11"/>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29">
                  <a:extLst>
                    <a:ext uri="{FF2B5EF4-FFF2-40B4-BE49-F238E27FC236}">
                      <a16:creationId xmlns:a16="http://schemas.microsoft.com/office/drawing/2014/main" id="{FB208E59-841E-4123-BE6B-40F8C22AAEB0}"/>
                    </a:ext>
                  </a:extLst>
                </p:cNvPr>
                <p:cNvSpPr txBox="1"/>
                <p:nvPr/>
              </p:nvSpPr>
              <p:spPr>
                <a:xfrm>
                  <a:off x="4193200" y="3604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86" name="文本框 29">
                  <a:extLst>
                    <a:ext uri="{FF2B5EF4-FFF2-40B4-BE49-F238E27FC236}">
                      <a16:creationId xmlns:a16="http://schemas.microsoft.com/office/drawing/2014/main" id="{FB208E59-841E-4123-BE6B-40F8C22AAEB0}"/>
                    </a:ext>
                  </a:extLst>
                </p:cNvPr>
                <p:cNvSpPr txBox="1">
                  <a:spLocks noRot="1" noChangeAspect="1" noMove="1" noResize="1" noEditPoints="1" noAdjustHandles="1" noChangeArrowheads="1" noChangeShapeType="1" noTextEdit="1"/>
                </p:cNvSpPr>
                <p:nvPr/>
              </p:nvSpPr>
              <p:spPr>
                <a:xfrm>
                  <a:off x="4193200" y="36043"/>
                  <a:ext cx="266700" cy="361950"/>
                </a:xfrm>
                <a:prstGeom prst="rect">
                  <a:avLst/>
                </a:prstGeom>
                <a:blipFill>
                  <a:blip r:embed="rId11"/>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29">
                  <a:extLst>
                    <a:ext uri="{FF2B5EF4-FFF2-40B4-BE49-F238E27FC236}">
                      <a16:creationId xmlns:a16="http://schemas.microsoft.com/office/drawing/2014/main" id="{56A4E918-DD81-4C84-81A1-657C5ECAD582}"/>
                    </a:ext>
                  </a:extLst>
                </p:cNvPr>
                <p:cNvSpPr txBox="1"/>
                <p:nvPr/>
              </p:nvSpPr>
              <p:spPr>
                <a:xfrm>
                  <a:off x="1018200" y="1321287"/>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87" name="文本框 29">
                  <a:extLst>
                    <a:ext uri="{FF2B5EF4-FFF2-40B4-BE49-F238E27FC236}">
                      <a16:creationId xmlns:a16="http://schemas.microsoft.com/office/drawing/2014/main" id="{56A4E918-DD81-4C84-81A1-657C5ECAD582}"/>
                    </a:ext>
                  </a:extLst>
                </p:cNvPr>
                <p:cNvSpPr txBox="1">
                  <a:spLocks noRot="1" noChangeAspect="1" noMove="1" noResize="1" noEditPoints="1" noAdjustHandles="1" noChangeArrowheads="1" noChangeShapeType="1" noTextEdit="1"/>
                </p:cNvSpPr>
                <p:nvPr/>
              </p:nvSpPr>
              <p:spPr>
                <a:xfrm>
                  <a:off x="1018200" y="1321287"/>
                  <a:ext cx="266700" cy="361950"/>
                </a:xfrm>
                <a:prstGeom prst="rect">
                  <a:avLst/>
                </a:prstGeom>
                <a:blipFill>
                  <a:blip r:embed="rId1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29">
                  <a:extLst>
                    <a:ext uri="{FF2B5EF4-FFF2-40B4-BE49-F238E27FC236}">
                      <a16:creationId xmlns:a16="http://schemas.microsoft.com/office/drawing/2014/main" id="{B1683668-B372-42C3-9890-100D6B3AE861}"/>
                    </a:ext>
                  </a:extLst>
                </p:cNvPr>
                <p:cNvSpPr txBox="1"/>
                <p:nvPr/>
              </p:nvSpPr>
              <p:spPr>
                <a:xfrm>
                  <a:off x="2612050" y="129334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88" name="文本框 29">
                  <a:extLst>
                    <a:ext uri="{FF2B5EF4-FFF2-40B4-BE49-F238E27FC236}">
                      <a16:creationId xmlns:a16="http://schemas.microsoft.com/office/drawing/2014/main" id="{B1683668-B372-42C3-9890-100D6B3AE861}"/>
                    </a:ext>
                  </a:extLst>
                </p:cNvPr>
                <p:cNvSpPr txBox="1">
                  <a:spLocks noRot="1" noChangeAspect="1" noMove="1" noResize="1" noEditPoints="1" noAdjustHandles="1" noChangeArrowheads="1" noChangeShapeType="1" noTextEdit="1"/>
                </p:cNvSpPr>
                <p:nvPr/>
              </p:nvSpPr>
              <p:spPr>
                <a:xfrm>
                  <a:off x="2612050" y="1293343"/>
                  <a:ext cx="266700" cy="361950"/>
                </a:xfrm>
                <a:prstGeom prst="rect">
                  <a:avLst/>
                </a:prstGeom>
                <a:blipFill>
                  <a:blip r:embed="rId1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29">
                  <a:extLst>
                    <a:ext uri="{FF2B5EF4-FFF2-40B4-BE49-F238E27FC236}">
                      <a16:creationId xmlns:a16="http://schemas.microsoft.com/office/drawing/2014/main" id="{7F5225C9-8842-43B0-BC27-D4783A97FCF1}"/>
                    </a:ext>
                  </a:extLst>
                </p:cNvPr>
                <p:cNvSpPr txBox="1"/>
                <p:nvPr/>
              </p:nvSpPr>
              <p:spPr>
                <a:xfrm>
                  <a:off x="4282100" y="1321289"/>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89" name="文本框 29">
                  <a:extLst>
                    <a:ext uri="{FF2B5EF4-FFF2-40B4-BE49-F238E27FC236}">
                      <a16:creationId xmlns:a16="http://schemas.microsoft.com/office/drawing/2014/main" id="{7F5225C9-8842-43B0-BC27-D4783A97FCF1}"/>
                    </a:ext>
                  </a:extLst>
                </p:cNvPr>
                <p:cNvSpPr txBox="1">
                  <a:spLocks noRot="1" noChangeAspect="1" noMove="1" noResize="1" noEditPoints="1" noAdjustHandles="1" noChangeArrowheads="1" noChangeShapeType="1" noTextEdit="1"/>
                </p:cNvSpPr>
                <p:nvPr/>
              </p:nvSpPr>
              <p:spPr>
                <a:xfrm>
                  <a:off x="4282100" y="1321289"/>
                  <a:ext cx="266700" cy="361950"/>
                </a:xfrm>
                <a:prstGeom prst="rect">
                  <a:avLst/>
                </a:prstGeom>
                <a:blipFill>
                  <a:blip r:embed="rId1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29">
                  <a:extLst>
                    <a:ext uri="{FF2B5EF4-FFF2-40B4-BE49-F238E27FC236}">
                      <a16:creationId xmlns:a16="http://schemas.microsoft.com/office/drawing/2014/main" id="{74955933-1234-41C5-871F-684723080ABF}"/>
                    </a:ext>
                  </a:extLst>
                </p:cNvPr>
                <p:cNvSpPr txBox="1"/>
                <p:nvPr/>
              </p:nvSpPr>
              <p:spPr>
                <a:xfrm>
                  <a:off x="1066800" y="285544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90" name="文本框 29">
                  <a:extLst>
                    <a:ext uri="{FF2B5EF4-FFF2-40B4-BE49-F238E27FC236}">
                      <a16:creationId xmlns:a16="http://schemas.microsoft.com/office/drawing/2014/main" id="{74955933-1234-41C5-871F-684723080ABF}"/>
                    </a:ext>
                  </a:extLst>
                </p:cNvPr>
                <p:cNvSpPr txBox="1">
                  <a:spLocks noRot="1" noChangeAspect="1" noMove="1" noResize="1" noEditPoints="1" noAdjustHandles="1" noChangeArrowheads="1" noChangeShapeType="1" noTextEdit="1"/>
                </p:cNvSpPr>
                <p:nvPr/>
              </p:nvSpPr>
              <p:spPr>
                <a:xfrm>
                  <a:off x="1066800" y="2855443"/>
                  <a:ext cx="266700" cy="361950"/>
                </a:xfrm>
                <a:prstGeom prst="rect">
                  <a:avLst/>
                </a:prstGeom>
                <a:blipFill>
                  <a:blip r:embed="rId1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1">
                  <a:extLst>
                    <a:ext uri="{FF2B5EF4-FFF2-40B4-BE49-F238E27FC236}">
                      <a16:creationId xmlns:a16="http://schemas.microsoft.com/office/drawing/2014/main" id="{F34318C7-FF0F-4D43-BFF5-54CD45556192}"/>
                    </a:ext>
                  </a:extLst>
                </p:cNvPr>
                <p:cNvSpPr txBox="1"/>
                <p:nvPr/>
              </p:nvSpPr>
              <p:spPr>
                <a:xfrm>
                  <a:off x="2116750" y="61169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1" name="文本框 91">
                  <a:extLst>
                    <a:ext uri="{FF2B5EF4-FFF2-40B4-BE49-F238E27FC236}">
                      <a16:creationId xmlns:a16="http://schemas.microsoft.com/office/drawing/2014/main" id="{F34318C7-FF0F-4D43-BFF5-54CD45556192}"/>
                    </a:ext>
                  </a:extLst>
                </p:cNvPr>
                <p:cNvSpPr txBox="1">
                  <a:spLocks noRot="1" noChangeAspect="1" noMove="1" noResize="1" noEditPoints="1" noAdjustHandles="1" noChangeArrowheads="1" noChangeShapeType="1" noTextEdit="1"/>
                </p:cNvSpPr>
                <p:nvPr/>
              </p:nvSpPr>
              <p:spPr>
                <a:xfrm>
                  <a:off x="2116750" y="611693"/>
                  <a:ext cx="298450" cy="298450"/>
                </a:xfrm>
                <a:prstGeom prst="rect">
                  <a:avLst/>
                </a:prstGeom>
                <a:blipFill>
                  <a:blip r:embed="rId1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36">
                  <a:extLst>
                    <a:ext uri="{FF2B5EF4-FFF2-40B4-BE49-F238E27FC236}">
                      <a16:creationId xmlns:a16="http://schemas.microsoft.com/office/drawing/2014/main" id="{AD14C11F-C44C-4120-9BD9-0718F01E8F3D}"/>
                    </a:ext>
                  </a:extLst>
                </p:cNvPr>
                <p:cNvSpPr txBox="1"/>
                <p:nvPr/>
              </p:nvSpPr>
              <p:spPr>
                <a:xfrm>
                  <a:off x="3838235" y="60119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92" name="文本框 36">
                  <a:extLst>
                    <a:ext uri="{FF2B5EF4-FFF2-40B4-BE49-F238E27FC236}">
                      <a16:creationId xmlns:a16="http://schemas.microsoft.com/office/drawing/2014/main" id="{AD14C11F-C44C-4120-9BD9-0718F01E8F3D}"/>
                    </a:ext>
                  </a:extLst>
                </p:cNvPr>
                <p:cNvSpPr txBox="1">
                  <a:spLocks noRot="1" noChangeAspect="1" noMove="1" noResize="1" noEditPoints="1" noAdjustHandles="1" noChangeArrowheads="1" noChangeShapeType="1" noTextEdit="1"/>
                </p:cNvSpPr>
                <p:nvPr/>
              </p:nvSpPr>
              <p:spPr>
                <a:xfrm>
                  <a:off x="3838235" y="601193"/>
                  <a:ext cx="298450" cy="298450"/>
                </a:xfrm>
                <a:prstGeom prst="rect">
                  <a:avLst/>
                </a:prstGeom>
                <a:blipFill>
                  <a:blip r:embed="rId1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36">
                  <a:extLst>
                    <a:ext uri="{FF2B5EF4-FFF2-40B4-BE49-F238E27FC236}">
                      <a16:creationId xmlns:a16="http://schemas.microsoft.com/office/drawing/2014/main" id="{9A5AA143-6B25-4117-80DC-3D564714A382}"/>
                    </a:ext>
                  </a:extLst>
                </p:cNvPr>
                <p:cNvSpPr txBox="1"/>
                <p:nvPr/>
              </p:nvSpPr>
              <p:spPr>
                <a:xfrm>
                  <a:off x="339090" y="2367120"/>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93" name="文本框 36">
                  <a:extLst>
                    <a:ext uri="{FF2B5EF4-FFF2-40B4-BE49-F238E27FC236}">
                      <a16:creationId xmlns:a16="http://schemas.microsoft.com/office/drawing/2014/main" id="{9A5AA143-6B25-4117-80DC-3D564714A382}"/>
                    </a:ext>
                  </a:extLst>
                </p:cNvPr>
                <p:cNvSpPr txBox="1">
                  <a:spLocks noRot="1" noChangeAspect="1" noMove="1" noResize="1" noEditPoints="1" noAdjustHandles="1" noChangeArrowheads="1" noChangeShapeType="1" noTextEdit="1"/>
                </p:cNvSpPr>
                <p:nvPr/>
              </p:nvSpPr>
              <p:spPr>
                <a:xfrm>
                  <a:off x="339090" y="2367120"/>
                  <a:ext cx="298450" cy="298450"/>
                </a:xfrm>
                <a:prstGeom prst="rect">
                  <a:avLst/>
                </a:prstGeom>
                <a:blipFill>
                  <a:blip r:embed="rId1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36">
                  <a:extLst>
                    <a:ext uri="{FF2B5EF4-FFF2-40B4-BE49-F238E27FC236}">
                      <a16:creationId xmlns:a16="http://schemas.microsoft.com/office/drawing/2014/main" id="{FAEAA5AE-8306-44FB-B9E2-F521906004B1}"/>
                    </a:ext>
                  </a:extLst>
                </p:cNvPr>
                <p:cNvSpPr txBox="1"/>
                <p:nvPr/>
              </p:nvSpPr>
              <p:spPr>
                <a:xfrm>
                  <a:off x="1802765" y="236711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94" name="文本框 36">
                  <a:extLst>
                    <a:ext uri="{FF2B5EF4-FFF2-40B4-BE49-F238E27FC236}">
                      <a16:creationId xmlns:a16="http://schemas.microsoft.com/office/drawing/2014/main" id="{FAEAA5AE-8306-44FB-B9E2-F521906004B1}"/>
                    </a:ext>
                  </a:extLst>
                </p:cNvPr>
                <p:cNvSpPr txBox="1">
                  <a:spLocks noRot="1" noChangeAspect="1" noMove="1" noResize="1" noEditPoints="1" noAdjustHandles="1" noChangeArrowheads="1" noChangeShapeType="1" noTextEdit="1"/>
                </p:cNvSpPr>
                <p:nvPr/>
              </p:nvSpPr>
              <p:spPr>
                <a:xfrm>
                  <a:off x="1802765" y="2367113"/>
                  <a:ext cx="298450" cy="298450"/>
                </a:xfrm>
                <a:prstGeom prst="rect">
                  <a:avLst/>
                </a:prstGeom>
                <a:blipFill>
                  <a:blip r:embed="rId1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36">
                  <a:extLst>
                    <a:ext uri="{FF2B5EF4-FFF2-40B4-BE49-F238E27FC236}">
                      <a16:creationId xmlns:a16="http://schemas.microsoft.com/office/drawing/2014/main" id="{39158D2E-F944-4E38-B9A5-764FF2384312}"/>
                    </a:ext>
                  </a:extLst>
                </p:cNvPr>
                <p:cNvSpPr txBox="1"/>
                <p:nvPr/>
              </p:nvSpPr>
              <p:spPr>
                <a:xfrm>
                  <a:off x="3581400" y="241729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95" name="文本框 36">
                  <a:extLst>
                    <a:ext uri="{FF2B5EF4-FFF2-40B4-BE49-F238E27FC236}">
                      <a16:creationId xmlns:a16="http://schemas.microsoft.com/office/drawing/2014/main" id="{39158D2E-F944-4E38-B9A5-764FF2384312}"/>
                    </a:ext>
                  </a:extLst>
                </p:cNvPr>
                <p:cNvSpPr txBox="1">
                  <a:spLocks noRot="1" noChangeAspect="1" noMove="1" noResize="1" noEditPoints="1" noAdjustHandles="1" noChangeArrowheads="1" noChangeShapeType="1" noTextEdit="1"/>
                </p:cNvSpPr>
                <p:nvPr/>
              </p:nvSpPr>
              <p:spPr>
                <a:xfrm>
                  <a:off x="3581400" y="2417293"/>
                  <a:ext cx="298450" cy="298450"/>
                </a:xfrm>
                <a:prstGeom prst="rect">
                  <a:avLst/>
                </a:prstGeom>
                <a:blipFill>
                  <a:blip r:embed="rId16"/>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36">
                  <a:extLst>
                    <a:ext uri="{FF2B5EF4-FFF2-40B4-BE49-F238E27FC236}">
                      <a16:creationId xmlns:a16="http://schemas.microsoft.com/office/drawing/2014/main" id="{2846688B-C7D6-45BE-9C44-3868CE7723C1}"/>
                    </a:ext>
                  </a:extLst>
                </p:cNvPr>
                <p:cNvSpPr txBox="1"/>
                <p:nvPr/>
              </p:nvSpPr>
              <p:spPr>
                <a:xfrm>
                  <a:off x="243500" y="382064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96" name="文本框 36">
                  <a:extLst>
                    <a:ext uri="{FF2B5EF4-FFF2-40B4-BE49-F238E27FC236}">
                      <a16:creationId xmlns:a16="http://schemas.microsoft.com/office/drawing/2014/main" id="{2846688B-C7D6-45BE-9C44-3868CE7723C1}"/>
                    </a:ext>
                  </a:extLst>
                </p:cNvPr>
                <p:cNvSpPr txBox="1">
                  <a:spLocks noRot="1" noChangeAspect="1" noMove="1" noResize="1" noEditPoints="1" noAdjustHandles="1" noChangeArrowheads="1" noChangeShapeType="1" noTextEdit="1"/>
                </p:cNvSpPr>
                <p:nvPr/>
              </p:nvSpPr>
              <p:spPr>
                <a:xfrm>
                  <a:off x="243500" y="3820643"/>
                  <a:ext cx="298450" cy="298450"/>
                </a:xfrm>
                <a:prstGeom prst="rect">
                  <a:avLst/>
                </a:prstGeom>
                <a:blipFill>
                  <a:blip r:embed="rId1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7">
                  <a:extLst>
                    <a:ext uri="{FF2B5EF4-FFF2-40B4-BE49-F238E27FC236}">
                      <a16:creationId xmlns:a16="http://schemas.microsoft.com/office/drawing/2014/main" id="{D77B5F59-0AC8-46EB-BC69-22AF25A8FE0F}"/>
                    </a:ext>
                  </a:extLst>
                </p:cNvPr>
                <p:cNvSpPr txBox="1"/>
                <p:nvPr/>
              </p:nvSpPr>
              <p:spPr>
                <a:xfrm>
                  <a:off x="4610100" y="594208"/>
                  <a:ext cx="304800" cy="3286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97" name="文本框 97">
                  <a:extLst>
                    <a:ext uri="{FF2B5EF4-FFF2-40B4-BE49-F238E27FC236}">
                      <a16:creationId xmlns:a16="http://schemas.microsoft.com/office/drawing/2014/main" id="{D77B5F59-0AC8-46EB-BC69-22AF25A8FE0F}"/>
                    </a:ext>
                  </a:extLst>
                </p:cNvPr>
                <p:cNvSpPr txBox="1">
                  <a:spLocks noRot="1" noChangeAspect="1" noMove="1" noResize="1" noEditPoints="1" noAdjustHandles="1" noChangeArrowheads="1" noChangeShapeType="1" noTextEdit="1"/>
                </p:cNvSpPr>
                <p:nvPr/>
              </p:nvSpPr>
              <p:spPr>
                <a:xfrm>
                  <a:off x="4610100" y="594208"/>
                  <a:ext cx="304800" cy="328635"/>
                </a:xfrm>
                <a:prstGeom prst="rect">
                  <a:avLst/>
                </a:prstGeom>
                <a:blipFill>
                  <a:blip r:embed="rId17"/>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42">
                  <a:extLst>
                    <a:ext uri="{FF2B5EF4-FFF2-40B4-BE49-F238E27FC236}">
                      <a16:creationId xmlns:a16="http://schemas.microsoft.com/office/drawing/2014/main" id="{ACE3DA78-7EAB-422E-8DC5-6A8A32D556C6}"/>
                    </a:ext>
                  </a:extLst>
                </p:cNvPr>
                <p:cNvSpPr txBox="1"/>
                <p:nvPr/>
              </p:nvSpPr>
              <p:spPr>
                <a:xfrm>
                  <a:off x="1405550" y="2364294"/>
                  <a:ext cx="304800" cy="3282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98" name="文本框 42">
                  <a:extLst>
                    <a:ext uri="{FF2B5EF4-FFF2-40B4-BE49-F238E27FC236}">
                      <a16:creationId xmlns:a16="http://schemas.microsoft.com/office/drawing/2014/main" id="{ACE3DA78-7EAB-422E-8DC5-6A8A32D556C6}"/>
                    </a:ext>
                  </a:extLst>
                </p:cNvPr>
                <p:cNvSpPr txBox="1">
                  <a:spLocks noRot="1" noChangeAspect="1" noMove="1" noResize="1" noEditPoints="1" noAdjustHandles="1" noChangeArrowheads="1" noChangeShapeType="1" noTextEdit="1"/>
                </p:cNvSpPr>
                <p:nvPr/>
              </p:nvSpPr>
              <p:spPr>
                <a:xfrm>
                  <a:off x="1405550" y="2364294"/>
                  <a:ext cx="304800" cy="328295"/>
                </a:xfrm>
                <a:prstGeom prst="rect">
                  <a:avLst/>
                </a:prstGeom>
                <a:blipFill>
                  <a:blip r:embed="rId18"/>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42">
                  <a:extLst>
                    <a:ext uri="{FF2B5EF4-FFF2-40B4-BE49-F238E27FC236}">
                      <a16:creationId xmlns:a16="http://schemas.microsoft.com/office/drawing/2014/main" id="{3958D265-1CD6-4FF4-967E-205BC255FAC0}"/>
                    </a:ext>
                  </a:extLst>
                </p:cNvPr>
                <p:cNvSpPr txBox="1"/>
                <p:nvPr/>
              </p:nvSpPr>
              <p:spPr>
                <a:xfrm>
                  <a:off x="2993390" y="2398868"/>
                  <a:ext cx="304800" cy="3282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99" name="文本框 42">
                  <a:extLst>
                    <a:ext uri="{FF2B5EF4-FFF2-40B4-BE49-F238E27FC236}">
                      <a16:creationId xmlns:a16="http://schemas.microsoft.com/office/drawing/2014/main" id="{3958D265-1CD6-4FF4-967E-205BC255FAC0}"/>
                    </a:ext>
                  </a:extLst>
                </p:cNvPr>
                <p:cNvSpPr txBox="1">
                  <a:spLocks noRot="1" noChangeAspect="1" noMove="1" noResize="1" noEditPoints="1" noAdjustHandles="1" noChangeArrowheads="1" noChangeShapeType="1" noTextEdit="1"/>
                </p:cNvSpPr>
                <p:nvPr/>
              </p:nvSpPr>
              <p:spPr>
                <a:xfrm>
                  <a:off x="2993390" y="2398868"/>
                  <a:ext cx="304800" cy="328295"/>
                </a:xfrm>
                <a:prstGeom prst="rect">
                  <a:avLst/>
                </a:prstGeom>
                <a:blipFill>
                  <a:blip r:embed="rId19"/>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42">
                  <a:extLst>
                    <a:ext uri="{FF2B5EF4-FFF2-40B4-BE49-F238E27FC236}">
                      <a16:creationId xmlns:a16="http://schemas.microsoft.com/office/drawing/2014/main" id="{0219C9A7-04E6-43D8-A5BE-2C42E45822D8}"/>
                    </a:ext>
                  </a:extLst>
                </p:cNvPr>
                <p:cNvSpPr txBox="1"/>
                <p:nvPr/>
              </p:nvSpPr>
              <p:spPr>
                <a:xfrm>
                  <a:off x="4635500" y="2398870"/>
                  <a:ext cx="304800" cy="3282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00" name="文本框 42">
                  <a:extLst>
                    <a:ext uri="{FF2B5EF4-FFF2-40B4-BE49-F238E27FC236}">
                      <a16:creationId xmlns:a16="http://schemas.microsoft.com/office/drawing/2014/main" id="{0219C9A7-04E6-43D8-A5BE-2C42E45822D8}"/>
                    </a:ext>
                  </a:extLst>
                </p:cNvPr>
                <p:cNvSpPr txBox="1">
                  <a:spLocks noRot="1" noChangeAspect="1" noMove="1" noResize="1" noEditPoints="1" noAdjustHandles="1" noChangeArrowheads="1" noChangeShapeType="1" noTextEdit="1"/>
                </p:cNvSpPr>
                <p:nvPr/>
              </p:nvSpPr>
              <p:spPr>
                <a:xfrm>
                  <a:off x="4635500" y="2398870"/>
                  <a:ext cx="304800" cy="328295"/>
                </a:xfrm>
                <a:prstGeom prst="rect">
                  <a:avLst/>
                </a:prstGeom>
                <a:blipFill>
                  <a:blip r:embed="rId20"/>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42">
                  <a:extLst>
                    <a:ext uri="{FF2B5EF4-FFF2-40B4-BE49-F238E27FC236}">
                      <a16:creationId xmlns:a16="http://schemas.microsoft.com/office/drawing/2014/main" id="{218B7A26-656A-4BD1-946D-0E61BDB1C929}"/>
                    </a:ext>
                  </a:extLst>
                </p:cNvPr>
                <p:cNvSpPr txBox="1"/>
                <p:nvPr/>
              </p:nvSpPr>
              <p:spPr>
                <a:xfrm>
                  <a:off x="1422400" y="3852393"/>
                  <a:ext cx="304800" cy="3282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01" name="文本框 42">
                  <a:extLst>
                    <a:ext uri="{FF2B5EF4-FFF2-40B4-BE49-F238E27FC236}">
                      <a16:creationId xmlns:a16="http://schemas.microsoft.com/office/drawing/2014/main" id="{218B7A26-656A-4BD1-946D-0E61BDB1C929}"/>
                    </a:ext>
                  </a:extLst>
                </p:cNvPr>
                <p:cNvSpPr txBox="1">
                  <a:spLocks noRot="1" noChangeAspect="1" noMove="1" noResize="1" noEditPoints="1" noAdjustHandles="1" noChangeArrowheads="1" noChangeShapeType="1" noTextEdit="1"/>
                </p:cNvSpPr>
                <p:nvPr/>
              </p:nvSpPr>
              <p:spPr>
                <a:xfrm>
                  <a:off x="1422400" y="3852393"/>
                  <a:ext cx="304800" cy="328295"/>
                </a:xfrm>
                <a:prstGeom prst="rect">
                  <a:avLst/>
                </a:prstGeom>
                <a:blipFill>
                  <a:blip r:embed="rId20"/>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2">
                  <a:extLst>
                    <a:ext uri="{FF2B5EF4-FFF2-40B4-BE49-F238E27FC236}">
                      <a16:creationId xmlns:a16="http://schemas.microsoft.com/office/drawing/2014/main" id="{676A8A97-DA8E-49C4-80C5-D02B1DFEDE0F}"/>
                    </a:ext>
                  </a:extLst>
                </p:cNvPr>
                <p:cNvSpPr txBox="1"/>
                <p:nvPr/>
              </p:nvSpPr>
              <p:spPr>
                <a:xfrm>
                  <a:off x="419100" y="1699743"/>
                  <a:ext cx="275885" cy="3407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2" name="文本框 102">
                  <a:extLst>
                    <a:ext uri="{FF2B5EF4-FFF2-40B4-BE49-F238E27FC236}">
                      <a16:creationId xmlns:a16="http://schemas.microsoft.com/office/drawing/2014/main" id="{676A8A97-DA8E-49C4-80C5-D02B1DFEDE0F}"/>
                    </a:ext>
                  </a:extLst>
                </p:cNvPr>
                <p:cNvSpPr txBox="1">
                  <a:spLocks noRot="1" noChangeAspect="1" noMove="1" noResize="1" noEditPoints="1" noAdjustHandles="1" noChangeArrowheads="1" noChangeShapeType="1" noTextEdit="1"/>
                </p:cNvSpPr>
                <p:nvPr/>
              </p:nvSpPr>
              <p:spPr>
                <a:xfrm>
                  <a:off x="419100" y="1699743"/>
                  <a:ext cx="275885" cy="340700"/>
                </a:xfrm>
                <a:prstGeom prst="rect">
                  <a:avLst/>
                </a:prstGeom>
                <a:blipFill>
                  <a:blip r:embed="rId21"/>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47">
                  <a:extLst>
                    <a:ext uri="{FF2B5EF4-FFF2-40B4-BE49-F238E27FC236}">
                      <a16:creationId xmlns:a16="http://schemas.microsoft.com/office/drawing/2014/main" id="{F66EBAB4-AF9C-4BB2-A8DA-5181EC879091}"/>
                    </a:ext>
                  </a:extLst>
                </p:cNvPr>
                <p:cNvSpPr txBox="1"/>
                <p:nvPr/>
              </p:nvSpPr>
              <p:spPr>
                <a:xfrm>
                  <a:off x="2059600" y="1560043"/>
                  <a:ext cx="275590" cy="3403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03" name="文本框 47">
                  <a:extLst>
                    <a:ext uri="{FF2B5EF4-FFF2-40B4-BE49-F238E27FC236}">
                      <a16:creationId xmlns:a16="http://schemas.microsoft.com/office/drawing/2014/main" id="{F66EBAB4-AF9C-4BB2-A8DA-5181EC879091}"/>
                    </a:ext>
                  </a:extLst>
                </p:cNvPr>
                <p:cNvSpPr txBox="1">
                  <a:spLocks noRot="1" noChangeAspect="1" noMove="1" noResize="1" noEditPoints="1" noAdjustHandles="1" noChangeArrowheads="1" noChangeShapeType="1" noTextEdit="1"/>
                </p:cNvSpPr>
                <p:nvPr/>
              </p:nvSpPr>
              <p:spPr>
                <a:xfrm>
                  <a:off x="2059600" y="1560043"/>
                  <a:ext cx="275590" cy="340360"/>
                </a:xfrm>
                <a:prstGeom prst="rect">
                  <a:avLst/>
                </a:prstGeom>
                <a:blipFill>
                  <a:blip r:embed="rId2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文本框 47">
                  <a:extLst>
                    <a:ext uri="{FF2B5EF4-FFF2-40B4-BE49-F238E27FC236}">
                      <a16:creationId xmlns:a16="http://schemas.microsoft.com/office/drawing/2014/main" id="{2B889E92-0057-43AA-BEA0-7B8A1008FD97}"/>
                    </a:ext>
                  </a:extLst>
                </p:cNvPr>
                <p:cNvSpPr txBox="1"/>
                <p:nvPr/>
              </p:nvSpPr>
              <p:spPr>
                <a:xfrm>
                  <a:off x="3691550" y="1683233"/>
                  <a:ext cx="275590" cy="3403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04" name="文本框 47">
                  <a:extLst>
                    <a:ext uri="{FF2B5EF4-FFF2-40B4-BE49-F238E27FC236}">
                      <a16:creationId xmlns:a16="http://schemas.microsoft.com/office/drawing/2014/main" id="{2B889E92-0057-43AA-BEA0-7B8A1008FD97}"/>
                    </a:ext>
                  </a:extLst>
                </p:cNvPr>
                <p:cNvSpPr txBox="1">
                  <a:spLocks noRot="1" noChangeAspect="1" noMove="1" noResize="1" noEditPoints="1" noAdjustHandles="1" noChangeArrowheads="1" noChangeShapeType="1" noTextEdit="1"/>
                </p:cNvSpPr>
                <p:nvPr/>
              </p:nvSpPr>
              <p:spPr>
                <a:xfrm>
                  <a:off x="3691550" y="1683233"/>
                  <a:ext cx="275590" cy="340360"/>
                </a:xfrm>
                <a:prstGeom prst="rect">
                  <a:avLst/>
                </a:prstGeom>
                <a:blipFill>
                  <a:blip r:embed="rId2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文本框 47">
                  <a:extLst>
                    <a:ext uri="{FF2B5EF4-FFF2-40B4-BE49-F238E27FC236}">
                      <a16:creationId xmlns:a16="http://schemas.microsoft.com/office/drawing/2014/main" id="{E3AB452C-2B5F-4DF2-98B4-366331DFED25}"/>
                    </a:ext>
                  </a:extLst>
                </p:cNvPr>
                <p:cNvSpPr txBox="1"/>
                <p:nvPr/>
              </p:nvSpPr>
              <p:spPr>
                <a:xfrm>
                  <a:off x="459400" y="3261838"/>
                  <a:ext cx="275590" cy="3403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05" name="文本框 47">
                  <a:extLst>
                    <a:ext uri="{FF2B5EF4-FFF2-40B4-BE49-F238E27FC236}">
                      <a16:creationId xmlns:a16="http://schemas.microsoft.com/office/drawing/2014/main" id="{E3AB452C-2B5F-4DF2-98B4-366331DFED25}"/>
                    </a:ext>
                  </a:extLst>
                </p:cNvPr>
                <p:cNvSpPr txBox="1">
                  <a:spLocks noRot="1" noChangeAspect="1" noMove="1" noResize="1" noEditPoints="1" noAdjustHandles="1" noChangeArrowheads="1" noChangeShapeType="1" noTextEdit="1"/>
                </p:cNvSpPr>
                <p:nvPr/>
              </p:nvSpPr>
              <p:spPr>
                <a:xfrm>
                  <a:off x="459400" y="3261838"/>
                  <a:ext cx="275590" cy="340360"/>
                </a:xfrm>
                <a:prstGeom prst="rect">
                  <a:avLst/>
                </a:prstGeom>
                <a:blipFill>
                  <a:blip r:embed="rId2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文本框 106">
                  <a:extLst>
                    <a:ext uri="{FF2B5EF4-FFF2-40B4-BE49-F238E27FC236}">
                      <a16:creationId xmlns:a16="http://schemas.microsoft.com/office/drawing/2014/main" id="{01DC556E-4D51-4F21-8974-E7E0231838BD}"/>
                    </a:ext>
                  </a:extLst>
                </p:cNvPr>
                <p:cNvSpPr txBox="1"/>
                <p:nvPr/>
              </p:nvSpPr>
              <p:spPr>
                <a:xfrm>
                  <a:off x="2470150" y="2065843"/>
                  <a:ext cx="279400" cy="2723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6" name="文本框 106">
                  <a:extLst>
                    <a:ext uri="{FF2B5EF4-FFF2-40B4-BE49-F238E27FC236}">
                      <a16:creationId xmlns:a16="http://schemas.microsoft.com/office/drawing/2014/main" id="{01DC556E-4D51-4F21-8974-E7E0231838BD}"/>
                    </a:ext>
                  </a:extLst>
                </p:cNvPr>
                <p:cNvSpPr txBox="1">
                  <a:spLocks noRot="1" noChangeAspect="1" noMove="1" noResize="1" noEditPoints="1" noAdjustHandles="1" noChangeArrowheads="1" noChangeShapeType="1" noTextEdit="1"/>
                </p:cNvSpPr>
                <p:nvPr/>
              </p:nvSpPr>
              <p:spPr>
                <a:xfrm>
                  <a:off x="2470150" y="2065843"/>
                  <a:ext cx="279400" cy="272370"/>
                </a:xfrm>
                <a:prstGeom prst="rect">
                  <a:avLst/>
                </a:prstGeom>
                <a:blipFill>
                  <a:blip r:embed="rId2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文本框 51">
                  <a:extLst>
                    <a:ext uri="{FF2B5EF4-FFF2-40B4-BE49-F238E27FC236}">
                      <a16:creationId xmlns:a16="http://schemas.microsoft.com/office/drawing/2014/main" id="{03F7AC8F-7D5D-4D37-B16A-1A074E461EBF}"/>
                    </a:ext>
                  </a:extLst>
                </p:cNvPr>
                <p:cNvSpPr txBox="1"/>
                <p:nvPr/>
              </p:nvSpPr>
              <p:spPr>
                <a:xfrm>
                  <a:off x="4072550" y="2095348"/>
                  <a:ext cx="279400" cy="27178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07" name="文本框 51">
                  <a:extLst>
                    <a:ext uri="{FF2B5EF4-FFF2-40B4-BE49-F238E27FC236}">
                      <a16:creationId xmlns:a16="http://schemas.microsoft.com/office/drawing/2014/main" id="{03F7AC8F-7D5D-4D37-B16A-1A074E461EBF}"/>
                    </a:ext>
                  </a:extLst>
                </p:cNvPr>
                <p:cNvSpPr txBox="1">
                  <a:spLocks noRot="1" noChangeAspect="1" noMove="1" noResize="1" noEditPoints="1" noAdjustHandles="1" noChangeArrowheads="1" noChangeShapeType="1" noTextEdit="1"/>
                </p:cNvSpPr>
                <p:nvPr/>
              </p:nvSpPr>
              <p:spPr>
                <a:xfrm>
                  <a:off x="4072550" y="2095348"/>
                  <a:ext cx="279400" cy="271780"/>
                </a:xfrm>
                <a:prstGeom prst="rect">
                  <a:avLst/>
                </a:prstGeom>
                <a:blipFill>
                  <a:blip r:embed="rId2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51">
                  <a:extLst>
                    <a:ext uri="{FF2B5EF4-FFF2-40B4-BE49-F238E27FC236}">
                      <a16:creationId xmlns:a16="http://schemas.microsoft.com/office/drawing/2014/main" id="{AE7E8A10-2C3B-42B0-AC94-B84A4E6D2130}"/>
                    </a:ext>
                  </a:extLst>
                </p:cNvPr>
                <p:cNvSpPr txBox="1"/>
                <p:nvPr/>
              </p:nvSpPr>
              <p:spPr>
                <a:xfrm>
                  <a:off x="878500" y="3979393"/>
                  <a:ext cx="279400" cy="27178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08" name="文本框 51">
                  <a:extLst>
                    <a:ext uri="{FF2B5EF4-FFF2-40B4-BE49-F238E27FC236}">
                      <a16:creationId xmlns:a16="http://schemas.microsoft.com/office/drawing/2014/main" id="{AE7E8A10-2C3B-42B0-AC94-B84A4E6D2130}"/>
                    </a:ext>
                  </a:extLst>
                </p:cNvPr>
                <p:cNvSpPr txBox="1">
                  <a:spLocks noRot="1" noChangeAspect="1" noMove="1" noResize="1" noEditPoints="1" noAdjustHandles="1" noChangeArrowheads="1" noChangeShapeType="1" noTextEdit="1"/>
                </p:cNvSpPr>
                <p:nvPr/>
              </p:nvSpPr>
              <p:spPr>
                <a:xfrm>
                  <a:off x="878500" y="3979393"/>
                  <a:ext cx="279400" cy="271780"/>
                </a:xfrm>
                <a:prstGeom prst="rect">
                  <a:avLst/>
                </a:prstGeom>
                <a:blipFill>
                  <a:blip r:embed="rId26"/>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9">
                  <a:extLst>
                    <a:ext uri="{FF2B5EF4-FFF2-40B4-BE49-F238E27FC236}">
                      <a16:creationId xmlns:a16="http://schemas.microsoft.com/office/drawing/2014/main" id="{993FAEBF-D2DE-4049-ACCF-A416917D541B}"/>
                    </a:ext>
                  </a:extLst>
                </p:cNvPr>
                <p:cNvSpPr txBox="1"/>
                <p:nvPr/>
              </p:nvSpPr>
              <p:spPr>
                <a:xfrm>
                  <a:off x="4456385" y="1699647"/>
                  <a:ext cx="317500" cy="2794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6</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09" name="文本框 109">
                  <a:extLst>
                    <a:ext uri="{FF2B5EF4-FFF2-40B4-BE49-F238E27FC236}">
                      <a16:creationId xmlns:a16="http://schemas.microsoft.com/office/drawing/2014/main" id="{993FAEBF-D2DE-4049-ACCF-A416917D541B}"/>
                    </a:ext>
                  </a:extLst>
                </p:cNvPr>
                <p:cNvSpPr txBox="1">
                  <a:spLocks noRot="1" noChangeAspect="1" noMove="1" noResize="1" noEditPoints="1" noAdjustHandles="1" noChangeArrowheads="1" noChangeShapeType="1" noTextEdit="1"/>
                </p:cNvSpPr>
                <p:nvPr/>
              </p:nvSpPr>
              <p:spPr>
                <a:xfrm>
                  <a:off x="4456385" y="1699647"/>
                  <a:ext cx="317500" cy="279400"/>
                </a:xfrm>
                <a:prstGeom prst="rect">
                  <a:avLst/>
                </a:prstGeom>
                <a:blipFill>
                  <a:blip r:embed="rId27"/>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54">
                  <a:extLst>
                    <a:ext uri="{FF2B5EF4-FFF2-40B4-BE49-F238E27FC236}">
                      <a16:creationId xmlns:a16="http://schemas.microsoft.com/office/drawing/2014/main" id="{FDDAB07C-06DE-4251-ABEA-73999644B9CE}"/>
                    </a:ext>
                  </a:extLst>
                </p:cNvPr>
                <p:cNvSpPr txBox="1"/>
                <p:nvPr/>
              </p:nvSpPr>
              <p:spPr>
                <a:xfrm>
                  <a:off x="1270000" y="3261843"/>
                  <a:ext cx="317500" cy="2794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6</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10" name="文本框 54">
                  <a:extLst>
                    <a:ext uri="{FF2B5EF4-FFF2-40B4-BE49-F238E27FC236}">
                      <a16:creationId xmlns:a16="http://schemas.microsoft.com/office/drawing/2014/main" id="{FDDAB07C-06DE-4251-ABEA-73999644B9CE}"/>
                    </a:ext>
                  </a:extLst>
                </p:cNvPr>
                <p:cNvSpPr txBox="1">
                  <a:spLocks noRot="1" noChangeAspect="1" noMove="1" noResize="1" noEditPoints="1" noAdjustHandles="1" noChangeArrowheads="1" noChangeShapeType="1" noTextEdit="1"/>
                </p:cNvSpPr>
                <p:nvPr/>
              </p:nvSpPr>
              <p:spPr>
                <a:xfrm>
                  <a:off x="1270000" y="3261843"/>
                  <a:ext cx="317500" cy="279400"/>
                </a:xfrm>
                <a:prstGeom prst="rect">
                  <a:avLst/>
                </a:prstGeom>
                <a:blipFill>
                  <a:blip r:embed="rId28"/>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1">
                  <a:extLst>
                    <a:ext uri="{FF2B5EF4-FFF2-40B4-BE49-F238E27FC236}">
                      <a16:creationId xmlns:a16="http://schemas.microsoft.com/office/drawing/2014/main" id="{7BD79C94-2F49-4CED-93D3-04A7081D9BB3}"/>
                    </a:ext>
                  </a:extLst>
                </p:cNvPr>
                <p:cNvSpPr txBox="1"/>
                <p:nvPr/>
              </p:nvSpPr>
              <p:spPr>
                <a:xfrm>
                  <a:off x="863600" y="3551743"/>
                  <a:ext cx="311150" cy="279400"/>
                </a:xfrm>
                <a:prstGeom prst="rect">
                  <a:avLst/>
                </a:prstGeom>
                <a:solidFill>
                  <a:schemeClr val="accen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7</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1" name="文本框 111">
                  <a:extLst>
                    <a:ext uri="{FF2B5EF4-FFF2-40B4-BE49-F238E27FC236}">
                      <a16:creationId xmlns:a16="http://schemas.microsoft.com/office/drawing/2014/main" id="{7BD79C94-2F49-4CED-93D3-04A7081D9BB3}"/>
                    </a:ext>
                  </a:extLst>
                </p:cNvPr>
                <p:cNvSpPr txBox="1">
                  <a:spLocks noRot="1" noChangeAspect="1" noMove="1" noResize="1" noEditPoints="1" noAdjustHandles="1" noChangeArrowheads="1" noChangeShapeType="1" noTextEdit="1"/>
                </p:cNvSpPr>
                <p:nvPr/>
              </p:nvSpPr>
              <p:spPr>
                <a:xfrm>
                  <a:off x="863600" y="3551743"/>
                  <a:ext cx="311150" cy="279400"/>
                </a:xfrm>
                <a:prstGeom prst="rect">
                  <a:avLst/>
                </a:prstGeom>
                <a:blipFill>
                  <a:blip r:embed="rId29"/>
                  <a:stretch>
                    <a:fillRect/>
                  </a:stretch>
                </a:blipFill>
                <a:ln w="6350">
                  <a:noFill/>
                </a:ln>
              </p:spPr>
              <p:txBody>
                <a:bodyPr/>
                <a:lstStyle/>
                <a:p>
                  <a:r>
                    <a:rPr lang="zh-CN" altLang="en-US">
                      <a:noFill/>
                    </a:rPr>
                    <a:t> </a:t>
                  </a:r>
                </a:p>
              </p:txBody>
            </p:sp>
          </mc:Fallback>
        </mc:AlternateContent>
      </p:grpSp>
    </p:spTree>
    <p:extLst>
      <p:ext uri="{BB962C8B-B14F-4D97-AF65-F5344CB8AC3E}">
        <p14:creationId xmlns:p14="http://schemas.microsoft.com/office/powerpoint/2010/main" val="42041939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2ADB97-57D0-4E89-AE5D-50167A90AF65}"/>
              </a:ext>
            </a:extLst>
          </p:cNvPr>
          <p:cNvSpPr>
            <a:spLocks noGrp="1"/>
          </p:cNvSpPr>
          <p:nvPr>
            <p:ph type="title"/>
          </p:nvPr>
        </p:nvSpPr>
        <p:spPr/>
        <p:txBody>
          <a:bodyPr/>
          <a:lstStyle/>
          <a:p>
            <a:r>
              <a:rPr lang="en-US" altLang="zh-CN" b="1" dirty="0"/>
              <a:t>Elementary filtration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9D2C5C9-65EE-4F54-A927-D3D5B61E3DB0}"/>
                  </a:ext>
                </a:extLst>
              </p:cNvPr>
              <p:cNvSpPr>
                <a:spLocks noGrp="1"/>
              </p:cNvSpPr>
              <p:nvPr>
                <p:ph idx="1"/>
              </p:nvPr>
            </p:nvSpPr>
            <p:spPr/>
            <p:txBody>
              <a:bodyPr/>
              <a:lstStyle/>
              <a:p>
                <a:pPr marL="0" indent="0">
                  <a:buNone/>
                </a:pPr>
                <a:r>
                  <a:rPr lang="en-US" altLang="zh-CN" sz="3200" b="1" dirty="0"/>
                  <a:t>Proposition </a:t>
                </a:r>
              </a:p>
              <a:p>
                <a:pPr marL="0" indent="0">
                  <a:buNone/>
                </a:pPr>
                <a:r>
                  <a:rPr lang="en-US" altLang="zh-CN" dirty="0"/>
                  <a:t>Suppose </a:t>
                </a:r>
                <a14:m>
                  <m:oMath xmlns:m="http://schemas.openxmlformats.org/officeDocument/2006/math">
                    <m:r>
                      <m:rPr>
                        <m:lit/>
                      </m:rP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zh-CN" altLang="en-US" dirty="0"/>
                  <a:t> </a:t>
                </a:r>
                <a:r>
                  <a:rPr lang="en-US" altLang="zh-CN" dirty="0"/>
                  <a:t>is an elementary filtration. Adding a </a:t>
                </a:r>
                <a14:m>
                  <m:oMath xmlns:m="http://schemas.openxmlformats.org/officeDocument/2006/math">
                    <m:r>
                      <a:rPr lang="en-US" altLang="zh-CN" b="0" i="1" smtClean="0">
                        <a:latin typeface="Cambria Math" panose="02040503050406030204" pitchFamily="18" charset="0"/>
                      </a:rPr>
                      <m:t>𝑝</m:t>
                    </m:r>
                  </m:oMath>
                </a14:m>
                <a:r>
                  <a:rPr lang="en-US" altLang="zh-CN" dirty="0"/>
                  <a:t> dimensional simplex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oMath>
                </a14:m>
                <a:r>
                  <a:rPr lang="zh-CN" altLang="en-US" dirty="0"/>
                  <a:t> </a:t>
                </a:r>
                <a:r>
                  <a:rPr lang="en-US" altLang="zh-CN" dirty="0"/>
                  <a:t>to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sub>
                    </m:sSub>
                  </m:oMath>
                </a14:m>
                <a:r>
                  <a:rPr lang="zh-CN" altLang="en-US" dirty="0"/>
                  <a:t> </a:t>
                </a:r>
                <a:r>
                  <a:rPr lang="en-US" altLang="zh-CN" dirty="0"/>
                  <a:t>yields</a:t>
                </a:r>
              </a:p>
              <a:p>
                <a:pPr marL="514350" indent="-514350">
                  <a:buFont typeface="+mj-lt"/>
                  <a:buAutoNum type="arabicPeriod"/>
                </a:pPr>
                <a:r>
                  <a:rPr lang="en-US" altLang="zh-CN" dirty="0"/>
                  <a:t>Either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𝑝</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+1</m:t>
                    </m:r>
                  </m:oMath>
                </a14:m>
                <a:r>
                  <a:rPr lang="en-US" altLang="zh-CN" dirty="0"/>
                  <a:t>;</a:t>
                </a:r>
              </a:p>
              <a:p>
                <a:pPr marL="514350" indent="-514350">
                  <a:buFont typeface="+mj-lt"/>
                  <a:buAutoNum type="arabicPeriod"/>
                </a:pPr>
                <a:r>
                  <a:rPr lang="en-US" altLang="zh-CN" dirty="0"/>
                  <a:t>Or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𝛽</m:t>
                        </m:r>
                      </m:e>
                      <m:sub>
                        <m:r>
                          <a:rPr lang="en-US" altLang="zh-CN" b="0" i="1" smtClean="0">
                            <a:latin typeface="Cambria Math" panose="02040503050406030204" pitchFamily="18" charset="0"/>
                          </a:rPr>
                          <m:t>𝑝</m:t>
                        </m:r>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𝑗</m:t>
                            </m:r>
                          </m:sub>
                        </m:sSub>
                      </m:e>
                    </m:d>
                    <m:r>
                      <a:rPr lang="en-US" altLang="zh-CN" b="0" i="1" smtClean="0">
                        <a:latin typeface="Cambria Math" panose="02040503050406030204" pitchFamily="18" charset="0"/>
                      </a:rPr>
                      <m:t>−1</m:t>
                    </m:r>
                  </m:oMath>
                </a14:m>
                <a:endParaRPr lang="zh-CN" altLang="en-US" dirty="0"/>
              </a:p>
            </p:txBody>
          </p:sp>
        </mc:Choice>
        <mc:Fallback xmlns="">
          <p:sp>
            <p:nvSpPr>
              <p:cNvPr id="3" name="内容占位符 2">
                <a:extLst>
                  <a:ext uri="{FF2B5EF4-FFF2-40B4-BE49-F238E27FC236}">
                    <a16:creationId xmlns:a16="http://schemas.microsoft.com/office/drawing/2014/main" id="{F9D2C5C9-65EE-4F54-A927-D3D5B61E3DB0}"/>
                  </a:ext>
                </a:extLst>
              </p:cNvPr>
              <p:cNvSpPr>
                <a:spLocks noGrp="1" noRot="1" noChangeAspect="1" noMove="1" noResize="1" noEditPoints="1" noAdjustHandles="1" noChangeArrowheads="1" noChangeShapeType="1" noTextEdit="1"/>
              </p:cNvSpPr>
              <p:nvPr>
                <p:ph idx="1"/>
              </p:nvPr>
            </p:nvSpPr>
            <p:spPr>
              <a:blipFill>
                <a:blip r:embed="rId3"/>
                <a:stretch>
                  <a:fillRect l="-1932"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76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51939B-AFAA-4C4B-9F2C-F15CEA2B1FE3}"/>
              </a:ext>
            </a:extLst>
          </p:cNvPr>
          <p:cNvSpPr>
            <a:spLocks noGrp="1"/>
          </p:cNvSpPr>
          <p:nvPr>
            <p:ph type="title"/>
          </p:nvPr>
        </p:nvSpPr>
        <p:spPr/>
        <p:txBody>
          <a:bodyPr/>
          <a:lstStyle/>
          <a:p>
            <a:r>
              <a:rPr lang="en-US" altLang="zh-CN" b="1" dirty="0"/>
              <a:t>Pairing </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EE50B9-9807-4EDB-82DD-A55A1C27AB79}"/>
                  </a:ext>
                </a:extLst>
              </p:cNvPr>
              <p:cNvSpPr>
                <a:spLocks noGrp="1"/>
              </p:cNvSpPr>
              <p:nvPr>
                <p:ph idx="1"/>
              </p:nvPr>
            </p:nvSpPr>
            <p:spPr/>
            <p:txBody>
              <a:bodyPr/>
              <a:lstStyle/>
              <a:p>
                <a:r>
                  <a:rPr lang="en-US" altLang="zh-CN" dirty="0"/>
                  <a:t>Adding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𝑗</m:t>
                        </m:r>
                      </m:sub>
                    </m:sSub>
                  </m:oMath>
                </a14:m>
                <a:r>
                  <a:rPr lang="en-US" altLang="zh-CN" dirty="0"/>
                  <a:t> causes situation (1):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𝑗</m:t>
                        </m:r>
                      </m:sub>
                    </m:sSub>
                  </m:oMath>
                </a14:m>
                <a:r>
                  <a:rPr lang="en-US" altLang="zh-CN" dirty="0"/>
                  <a:t> is positive;</a:t>
                </a:r>
              </a:p>
              <a:p>
                <a:r>
                  <a:rPr lang="en-US" altLang="zh-CN" dirty="0"/>
                  <a:t>Adding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𝑗</m:t>
                        </m:r>
                      </m:sub>
                    </m:sSub>
                  </m:oMath>
                </a14:m>
                <a:r>
                  <a:rPr lang="en-US" altLang="zh-CN" dirty="0"/>
                  <a:t> causes situation (2):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𝑗</m:t>
                        </m:r>
                      </m:sub>
                    </m:sSub>
                  </m:oMath>
                </a14:m>
                <a:r>
                  <a:rPr lang="en-US" altLang="zh-CN" dirty="0"/>
                  <a:t> is negative;</a:t>
                </a:r>
              </a:p>
            </p:txBody>
          </p:sp>
        </mc:Choice>
        <mc:Fallback xmlns="">
          <p:sp>
            <p:nvSpPr>
              <p:cNvPr id="3" name="内容占位符 2">
                <a:extLst>
                  <a:ext uri="{FF2B5EF4-FFF2-40B4-BE49-F238E27FC236}">
                    <a16:creationId xmlns:a16="http://schemas.microsoft.com/office/drawing/2014/main" id="{53EE50B9-9807-4EDB-82DD-A55A1C27AB79}"/>
                  </a:ext>
                </a:extLst>
              </p:cNvPr>
              <p:cNvSpPr>
                <a:spLocks noGrp="1" noRot="1" noChangeAspect="1" noMove="1" noResize="1" noEditPoints="1" noAdjustHandles="1" noChangeArrowheads="1" noChangeShapeType="1" noTextEdit="1"/>
              </p:cNvSpPr>
              <p:nvPr>
                <p:ph idx="1"/>
              </p:nvPr>
            </p:nvSpPr>
            <p:spPr>
              <a:blipFill>
                <a:blip r:embed="rId3"/>
                <a:stretch>
                  <a:fillRect l="-1391" t="-19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888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67B04F0-90EF-4479-A6A9-40FCA1A08B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58" y="0"/>
            <a:ext cx="3940865" cy="3031435"/>
          </a:xfrm>
          <a:prstGeom prst="rect">
            <a:avLst/>
          </a:prstGeom>
        </p:spPr>
      </p:pic>
      <p:sp>
        <p:nvSpPr>
          <p:cNvPr id="6" name="文本框 5">
            <a:extLst>
              <a:ext uri="{FF2B5EF4-FFF2-40B4-BE49-F238E27FC236}">
                <a16:creationId xmlns:a16="http://schemas.microsoft.com/office/drawing/2014/main" id="{79729812-7FAE-4181-9890-FBEDCDFBD6D6}"/>
              </a:ext>
            </a:extLst>
          </p:cNvPr>
          <p:cNvSpPr txBox="1"/>
          <p:nvPr/>
        </p:nvSpPr>
        <p:spPr>
          <a:xfrm>
            <a:off x="1769166" y="2800602"/>
            <a:ext cx="1759226" cy="461665"/>
          </a:xfrm>
          <a:prstGeom prst="rect">
            <a:avLst/>
          </a:prstGeom>
          <a:noFill/>
        </p:spPr>
        <p:txBody>
          <a:bodyPr wrap="square" rtlCol="0">
            <a:spAutoFit/>
          </a:bodyPr>
          <a:lstStyle/>
          <a:p>
            <a:r>
              <a:rPr lang="en-US" altLang="zh-CN" sz="2400" b="1" dirty="0"/>
              <a:t>PCA</a:t>
            </a:r>
            <a:endParaRPr lang="zh-CN" altLang="en-US" sz="2400" b="1" dirty="0"/>
          </a:p>
        </p:txBody>
      </p:sp>
      <p:pic>
        <p:nvPicPr>
          <p:cNvPr id="7" name="图片 6">
            <a:extLst>
              <a:ext uri="{FF2B5EF4-FFF2-40B4-BE49-F238E27FC236}">
                <a16:creationId xmlns:a16="http://schemas.microsoft.com/office/drawing/2014/main" id="{A406B0DC-E218-4245-BADE-ABD3A82A93C5}"/>
              </a:ext>
            </a:extLst>
          </p:cNvPr>
          <p:cNvPicPr>
            <a:picLocks noChangeAspect="1"/>
          </p:cNvPicPr>
          <p:nvPr/>
        </p:nvPicPr>
        <p:blipFill>
          <a:blip r:embed="rId4"/>
          <a:stretch>
            <a:fillRect/>
          </a:stretch>
        </p:blipFill>
        <p:spPr>
          <a:xfrm>
            <a:off x="288236" y="3298357"/>
            <a:ext cx="3647387" cy="2959253"/>
          </a:xfrm>
          <a:prstGeom prst="rect">
            <a:avLst/>
          </a:prstGeom>
        </p:spPr>
      </p:pic>
      <p:sp>
        <p:nvSpPr>
          <p:cNvPr id="8" name="文本框 7">
            <a:extLst>
              <a:ext uri="{FF2B5EF4-FFF2-40B4-BE49-F238E27FC236}">
                <a16:creationId xmlns:a16="http://schemas.microsoft.com/office/drawing/2014/main" id="{7F5A75A1-4B88-4E92-864E-6C0A773BAA77}"/>
              </a:ext>
            </a:extLst>
          </p:cNvPr>
          <p:cNvSpPr txBox="1"/>
          <p:nvPr/>
        </p:nvSpPr>
        <p:spPr>
          <a:xfrm>
            <a:off x="1670452" y="6293701"/>
            <a:ext cx="1122423" cy="461665"/>
          </a:xfrm>
          <a:prstGeom prst="rect">
            <a:avLst/>
          </a:prstGeom>
          <a:noFill/>
        </p:spPr>
        <p:txBody>
          <a:bodyPr wrap="none" rtlCol="0">
            <a:spAutoFit/>
          </a:bodyPr>
          <a:lstStyle/>
          <a:p>
            <a:r>
              <a:rPr lang="en-US" altLang="zh-CN" sz="2400" b="1" dirty="0" err="1"/>
              <a:t>Isomap</a:t>
            </a:r>
            <a:endParaRPr lang="zh-CN" altLang="en-US" sz="2400" b="1" dirty="0"/>
          </a:p>
        </p:txBody>
      </p:sp>
      <p:pic>
        <p:nvPicPr>
          <p:cNvPr id="10" name="图片 9">
            <a:extLst>
              <a:ext uri="{FF2B5EF4-FFF2-40B4-BE49-F238E27FC236}">
                <a16:creationId xmlns:a16="http://schemas.microsoft.com/office/drawing/2014/main" id="{77B44AD1-A534-4476-B6CF-16C4509319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5623" y="129208"/>
            <a:ext cx="5124888" cy="4691269"/>
          </a:xfrm>
          <a:prstGeom prst="rect">
            <a:avLst/>
          </a:prstGeom>
        </p:spPr>
      </p:pic>
      <p:sp>
        <p:nvSpPr>
          <p:cNvPr id="11" name="文本框 10">
            <a:extLst>
              <a:ext uri="{FF2B5EF4-FFF2-40B4-BE49-F238E27FC236}">
                <a16:creationId xmlns:a16="http://schemas.microsoft.com/office/drawing/2014/main" id="{B0DA8685-6D95-4DE1-8E6A-EAA52AABB67D}"/>
              </a:ext>
            </a:extLst>
          </p:cNvPr>
          <p:cNvSpPr txBox="1"/>
          <p:nvPr/>
        </p:nvSpPr>
        <p:spPr>
          <a:xfrm>
            <a:off x="5575852" y="4795047"/>
            <a:ext cx="2196435" cy="461665"/>
          </a:xfrm>
          <a:prstGeom prst="rect">
            <a:avLst/>
          </a:prstGeom>
          <a:noFill/>
        </p:spPr>
        <p:txBody>
          <a:bodyPr wrap="none" rtlCol="0">
            <a:spAutoFit/>
          </a:bodyPr>
          <a:lstStyle/>
          <a:p>
            <a:r>
              <a:rPr lang="en-US" altLang="zh-CN" sz="2400" b="1" dirty="0"/>
              <a:t>LLE/Hessian LLE</a:t>
            </a:r>
            <a:endParaRPr lang="zh-CN" altLang="en-US" sz="2400" b="1" dirty="0"/>
          </a:p>
        </p:txBody>
      </p:sp>
      <p:sp>
        <p:nvSpPr>
          <p:cNvPr id="12" name="文本框 11">
            <a:extLst>
              <a:ext uri="{FF2B5EF4-FFF2-40B4-BE49-F238E27FC236}">
                <a16:creationId xmlns:a16="http://schemas.microsoft.com/office/drawing/2014/main" id="{FB666A0A-9ED7-43FD-B432-E0ACE7C3619E}"/>
              </a:ext>
            </a:extLst>
          </p:cNvPr>
          <p:cNvSpPr txBox="1"/>
          <p:nvPr/>
        </p:nvSpPr>
        <p:spPr>
          <a:xfrm>
            <a:off x="4547221" y="5256712"/>
            <a:ext cx="4253696" cy="923330"/>
          </a:xfrm>
          <a:prstGeom prst="rect">
            <a:avLst/>
          </a:prstGeom>
          <a:noFill/>
        </p:spPr>
        <p:txBody>
          <a:bodyPr wrap="square" rtlCol="0">
            <a:spAutoFit/>
          </a:bodyPr>
          <a:lstStyle/>
          <a:p>
            <a:r>
              <a:rPr lang="en-US" altLang="zh-CN" dirty="0" err="1"/>
              <a:t>Source:https</a:t>
            </a:r>
            <a:r>
              <a:rPr lang="en-US" altLang="zh-CN" dirty="0"/>
              <a:t>://en.wikipedia.org/wiki/Nonlinear_dimensionality_reduction#Hessian_Locally-Linear_Embedding_(</a:t>
            </a:r>
            <a:r>
              <a:rPr lang="en-US" altLang="zh-CN" dirty="0" err="1"/>
              <a:t>Hessian_LLE</a:t>
            </a:r>
            <a:r>
              <a:rPr lang="en-US" altLang="zh-CN" dirty="0"/>
              <a:t>)</a:t>
            </a:r>
            <a:endParaRPr lang="zh-CN" altLang="en-US" dirty="0"/>
          </a:p>
        </p:txBody>
      </p:sp>
    </p:spTree>
    <p:extLst>
      <p:ext uri="{BB962C8B-B14F-4D97-AF65-F5344CB8AC3E}">
        <p14:creationId xmlns:p14="http://schemas.microsoft.com/office/powerpoint/2010/main" val="380447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30105-FB43-4C26-B0D8-ACD27072C856}"/>
              </a:ext>
            </a:extLst>
          </p:cNvPr>
          <p:cNvSpPr>
            <a:spLocks noGrp="1"/>
          </p:cNvSpPr>
          <p:nvPr>
            <p:ph type="title"/>
          </p:nvPr>
        </p:nvSpPr>
        <p:spPr/>
        <p:txBody>
          <a:bodyPr/>
          <a:lstStyle/>
          <a:p>
            <a:r>
              <a:rPr lang="en-US" altLang="zh-CN" b="1" dirty="0"/>
              <a:t>Pairing</a:t>
            </a:r>
            <a:r>
              <a:rPr lang="en-US" altLang="zh-CN" dirty="0"/>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8418E91-2E89-4637-90EF-D22FEA38881C}"/>
                  </a:ext>
                </a:extLst>
              </p:cNvPr>
              <p:cNvSpPr>
                <a:spLocks noGrp="1"/>
              </p:cNvSpPr>
              <p:nvPr>
                <p:ph idx="1"/>
              </p:nvPr>
            </p:nvSpPr>
            <p:spPr/>
            <p:txBody>
              <a:bodyPr>
                <a:normAutofit lnSpcReduction="10000"/>
              </a:bodyPr>
              <a:lstStyle/>
              <a:p>
                <a:pPr marL="0" indent="0">
                  <a:buNone/>
                </a:pPr>
                <a:r>
                  <a:rPr lang="en-US" altLang="zh-CN" b="1" dirty="0"/>
                  <a:t>Pairing Theorem (</a:t>
                </a:r>
                <a:r>
                  <a:rPr lang="en-US" altLang="zh-CN" b="1" dirty="0" err="1"/>
                  <a:t>Edelsbrunner</a:t>
                </a:r>
                <a:r>
                  <a:rPr lang="en-US" altLang="zh-CN" b="1" dirty="0"/>
                  <a:t>/</a:t>
                </a:r>
                <a:r>
                  <a:rPr lang="en-US" altLang="zh-CN" b="1" dirty="0" err="1"/>
                  <a:t>Zomorodian</a:t>
                </a:r>
                <a:r>
                  <a:rPr lang="en-US" altLang="zh-CN" b="1" dirty="0"/>
                  <a:t>)</a:t>
                </a:r>
              </a:p>
              <a:p>
                <a:pPr marL="0" indent="0">
                  <a:buNone/>
                </a:pPr>
                <a:r>
                  <a:rPr lang="en-US" altLang="zh-CN" dirty="0"/>
                  <a:t>Given a simplicial complex </a:t>
                </a:r>
                <a14:m>
                  <m:oMath xmlns:m="http://schemas.openxmlformats.org/officeDocument/2006/math">
                    <m:r>
                      <a:rPr lang="en-US" altLang="zh-CN" b="0" i="1" smtClean="0">
                        <a:latin typeface="Cambria Math" panose="02040503050406030204" pitchFamily="18" charset="0"/>
                      </a:rPr>
                      <m:t>𝐾</m:t>
                    </m:r>
                  </m:oMath>
                </a14:m>
                <a:r>
                  <a:rPr lang="zh-CN" altLang="en-US" dirty="0"/>
                  <a:t> </a:t>
                </a:r>
                <a:r>
                  <a:rPr lang="en-US" altLang="zh-CN" dirty="0"/>
                  <a:t>and its elementary filtration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𝐾</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each negative simplex is paired with a unique positive simplex.</a:t>
                </a:r>
              </a:p>
              <a:p>
                <a:pPr marL="0" indent="0">
                  <a:buNone/>
                </a:pPr>
                <a:endParaRPr lang="en-US" altLang="zh-CN" dirty="0"/>
              </a:p>
              <a:p>
                <a:pPr marL="0" indent="0">
                  <a:buNone/>
                </a:pPr>
                <a:r>
                  <a:rPr lang="en-US" altLang="zh-CN" b="1" dirty="0"/>
                  <a:t>Remark</a:t>
                </a:r>
                <a:r>
                  <a:rPr lang="en-US" altLang="zh-CN" dirty="0"/>
                  <a:t> </a:t>
                </a:r>
              </a:p>
              <a:p>
                <a:r>
                  <a:rPr lang="en-US" altLang="zh-CN" dirty="0"/>
                  <a:t>The pairing is chosen so that the positive simplex is the </a:t>
                </a:r>
                <a:r>
                  <a:rPr lang="en-US" altLang="zh-CN" b="1" i="1" dirty="0"/>
                  <a:t>youngest in the killed cycle</a:t>
                </a:r>
                <a:r>
                  <a:rPr lang="en-US" altLang="zh-CN" b="1" dirty="0"/>
                  <a:t>.</a:t>
                </a:r>
              </a:p>
              <a:p>
                <a:r>
                  <a:rPr lang="en-US" altLang="zh-CN" dirty="0"/>
                  <a:t>If a positive simplex is not paired with any negative simplex, it’s called </a:t>
                </a:r>
                <a:r>
                  <a:rPr lang="en-US" altLang="zh-CN" b="1" i="1" dirty="0"/>
                  <a:t>paired with infinity.</a:t>
                </a:r>
                <a:endParaRPr lang="zh-CN" altLang="en-US" b="1" i="1" dirty="0"/>
              </a:p>
            </p:txBody>
          </p:sp>
        </mc:Choice>
        <mc:Fallback xmlns="">
          <p:sp>
            <p:nvSpPr>
              <p:cNvPr id="3" name="内容占位符 2">
                <a:extLst>
                  <a:ext uri="{FF2B5EF4-FFF2-40B4-BE49-F238E27FC236}">
                    <a16:creationId xmlns:a16="http://schemas.microsoft.com/office/drawing/2014/main" id="{E8418E91-2E89-4637-90EF-D22FEA38881C}"/>
                  </a:ext>
                </a:extLst>
              </p:cNvPr>
              <p:cNvSpPr>
                <a:spLocks noGrp="1" noRot="1" noChangeAspect="1" noMove="1" noResize="1" noEditPoints="1" noAdjustHandles="1" noChangeArrowheads="1" noChangeShapeType="1" noTextEdit="1"/>
              </p:cNvSpPr>
              <p:nvPr>
                <p:ph idx="1"/>
              </p:nvPr>
            </p:nvSpPr>
            <p:spPr>
              <a:blipFill>
                <a:blip r:embed="rId3"/>
                <a:stretch>
                  <a:fillRect l="-1546" t="-3081" r="-12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2339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画布 112">
            <a:extLst>
              <a:ext uri="{FF2B5EF4-FFF2-40B4-BE49-F238E27FC236}">
                <a16:creationId xmlns:a16="http://schemas.microsoft.com/office/drawing/2014/main" id="{F19AF426-74E3-4E11-A907-56511D8B8ECF}"/>
              </a:ext>
            </a:extLst>
          </p:cNvPr>
          <p:cNvGrpSpPr/>
          <p:nvPr/>
        </p:nvGrpSpPr>
        <p:grpSpPr>
          <a:xfrm>
            <a:off x="785191" y="139148"/>
            <a:ext cx="7742583" cy="6858000"/>
            <a:chOff x="0" y="0"/>
            <a:chExt cx="5274310" cy="4580443"/>
          </a:xfrm>
        </p:grpSpPr>
        <p:sp>
          <p:nvSpPr>
            <p:cNvPr id="5" name="矩形 4">
              <a:extLst>
                <a:ext uri="{FF2B5EF4-FFF2-40B4-BE49-F238E27FC236}">
                  <a16:creationId xmlns:a16="http://schemas.microsoft.com/office/drawing/2014/main" id="{057C365B-FE55-44BE-A1AF-0AC81A4545E2}"/>
                </a:ext>
              </a:extLst>
            </p:cNvPr>
            <p:cNvSpPr/>
            <p:nvPr/>
          </p:nvSpPr>
          <p:spPr>
            <a:xfrm>
              <a:off x="0" y="0"/>
              <a:ext cx="5274310" cy="4579620"/>
            </a:xfrm>
            <a:prstGeom prst="rect">
              <a:avLst/>
            </a:prstGeom>
          </p:spPr>
        </p:sp>
        <p:sp>
          <p:nvSpPr>
            <p:cNvPr id="6" name="等腰三角形 5">
              <a:extLst>
                <a:ext uri="{FF2B5EF4-FFF2-40B4-BE49-F238E27FC236}">
                  <a16:creationId xmlns:a16="http://schemas.microsoft.com/office/drawing/2014/main" id="{A8181891-6C22-4F2B-A364-83748FE065AD}"/>
                </a:ext>
              </a:extLst>
            </p:cNvPr>
            <p:cNvSpPr/>
            <p:nvPr/>
          </p:nvSpPr>
          <p:spPr>
            <a:xfrm>
              <a:off x="596900" y="3164393"/>
              <a:ext cx="819150" cy="749300"/>
            </a:xfrm>
            <a:prstGeom prst="triangl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 name="等腰三角形 6">
              <a:extLst>
                <a:ext uri="{FF2B5EF4-FFF2-40B4-BE49-F238E27FC236}">
                  <a16:creationId xmlns:a16="http://schemas.microsoft.com/office/drawing/2014/main" id="{CE782DB0-7BC9-445C-A8F0-924997D16076}"/>
                </a:ext>
              </a:extLst>
            </p:cNvPr>
            <p:cNvSpPr/>
            <p:nvPr/>
          </p:nvSpPr>
          <p:spPr>
            <a:xfrm>
              <a:off x="3799840" y="1605128"/>
              <a:ext cx="850900" cy="793750"/>
            </a:xfrm>
            <a:prstGeom prst="triangle">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ea typeface="等线" panose="02010600030101010101" pitchFamily="2" charset="-122"/>
                  <a:cs typeface="Times New Roman" panose="02020603050405020304" pitchFamily="18" charset="0"/>
                </a:rPr>
                <a:t> </a:t>
              </a:r>
              <a:endParaRPr lang="zh-CN" sz="1050" kern="100">
                <a:effectLst/>
                <a:ea typeface="等线" panose="02010600030101010101" pitchFamily="2"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E51208EF-0D92-40A8-AE1A-BBD0FD94C4DC}"/>
                </a:ext>
              </a:extLst>
            </p:cNvPr>
            <p:cNvCxnSpPr/>
            <p:nvPr/>
          </p:nvCxnSpPr>
          <p:spPr>
            <a:xfrm flipH="1">
              <a:off x="2129790" y="1589593"/>
              <a:ext cx="393700" cy="774700"/>
            </a:xfrm>
            <a:prstGeom prst="line">
              <a:avLst/>
            </a:prstGeom>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32B16D4C-75AC-4C85-87C3-8514224A2112}"/>
                </a:ext>
              </a:extLst>
            </p:cNvPr>
            <p:cNvCxnSpPr/>
            <p:nvPr/>
          </p:nvCxnSpPr>
          <p:spPr>
            <a:xfrm>
              <a:off x="2142490" y="2354428"/>
              <a:ext cx="876300" cy="127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B051FD0C-0E23-4977-AF1E-9761941C7173}"/>
                </a:ext>
              </a:extLst>
            </p:cNvPr>
            <p:cNvCxnSpPr/>
            <p:nvPr/>
          </p:nvCxnSpPr>
          <p:spPr>
            <a:xfrm flipH="1">
              <a:off x="573700" y="1614993"/>
              <a:ext cx="361950" cy="673100"/>
            </a:xfrm>
            <a:prstGeom prst="line">
              <a:avLst/>
            </a:prstGeom>
          </p:spPr>
          <p:style>
            <a:lnRef idx="1">
              <a:schemeClr val="accent2"/>
            </a:lnRef>
            <a:fillRef idx="0">
              <a:schemeClr val="accent2"/>
            </a:fillRef>
            <a:effectRef idx="0">
              <a:schemeClr val="accent2"/>
            </a:effectRef>
            <a:fontRef idx="minor">
              <a:schemeClr val="tx1"/>
            </a:fontRef>
          </p:style>
        </p:cxnSp>
        <p:sp>
          <p:nvSpPr>
            <p:cNvPr id="11" name="椭圆 10">
              <a:extLst>
                <a:ext uri="{FF2B5EF4-FFF2-40B4-BE49-F238E27FC236}">
                  <a16:creationId xmlns:a16="http://schemas.microsoft.com/office/drawing/2014/main" id="{01444151-C0DE-43FD-966A-CF3CC31DC84C}"/>
                </a:ext>
              </a:extLst>
            </p:cNvPr>
            <p:cNvSpPr/>
            <p:nvPr/>
          </p:nvSpPr>
          <p:spPr>
            <a:xfrm>
              <a:off x="1422400" y="23071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 name="椭圆 11">
              <a:extLst>
                <a:ext uri="{FF2B5EF4-FFF2-40B4-BE49-F238E27FC236}">
                  <a16:creationId xmlns:a16="http://schemas.microsoft.com/office/drawing/2014/main" id="{3D67FE5A-60FF-4BDF-A1B1-78EAA54CF353}"/>
                </a:ext>
              </a:extLst>
            </p:cNvPr>
            <p:cNvSpPr/>
            <p:nvPr/>
          </p:nvSpPr>
          <p:spPr>
            <a:xfrm>
              <a:off x="4091600" y="5509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3" name="椭圆 12">
              <a:extLst>
                <a:ext uri="{FF2B5EF4-FFF2-40B4-BE49-F238E27FC236}">
                  <a16:creationId xmlns:a16="http://schemas.microsoft.com/office/drawing/2014/main" id="{C021897B-AAC0-4894-B0B6-77986DA5EEAA}"/>
                </a:ext>
              </a:extLst>
            </p:cNvPr>
            <p:cNvSpPr/>
            <p:nvPr/>
          </p:nvSpPr>
          <p:spPr>
            <a:xfrm>
              <a:off x="3754755" y="7345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 name="椭圆 13">
              <a:extLst>
                <a:ext uri="{FF2B5EF4-FFF2-40B4-BE49-F238E27FC236}">
                  <a16:creationId xmlns:a16="http://schemas.microsoft.com/office/drawing/2014/main" id="{9169B700-04B3-4117-938B-7695F8A5B939}"/>
                </a:ext>
              </a:extLst>
            </p:cNvPr>
            <p:cNvSpPr/>
            <p:nvPr/>
          </p:nvSpPr>
          <p:spPr>
            <a:xfrm>
              <a:off x="4548800" y="746608"/>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 name="椭圆 14">
              <a:extLst>
                <a:ext uri="{FF2B5EF4-FFF2-40B4-BE49-F238E27FC236}">
                  <a16:creationId xmlns:a16="http://schemas.microsoft.com/office/drawing/2014/main" id="{B78DB70D-C925-4FE1-B8CC-202BAFD96EB0}"/>
                </a:ext>
              </a:extLst>
            </p:cNvPr>
            <p:cNvSpPr/>
            <p:nvPr/>
          </p:nvSpPr>
          <p:spPr>
            <a:xfrm>
              <a:off x="2446655" y="9319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椭圆 15">
              <a:extLst>
                <a:ext uri="{FF2B5EF4-FFF2-40B4-BE49-F238E27FC236}">
                  <a16:creationId xmlns:a16="http://schemas.microsoft.com/office/drawing/2014/main" id="{5316AAA6-F11A-4EAF-A52B-01D21A543E4A}"/>
                </a:ext>
              </a:extLst>
            </p:cNvPr>
            <p:cNvSpPr/>
            <p:nvPr/>
          </p:nvSpPr>
          <p:spPr>
            <a:xfrm>
              <a:off x="2028190" y="721208"/>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7" name="椭圆 16">
              <a:extLst>
                <a:ext uri="{FF2B5EF4-FFF2-40B4-BE49-F238E27FC236}">
                  <a16:creationId xmlns:a16="http://schemas.microsoft.com/office/drawing/2014/main" id="{2C8B00CB-2C99-4E33-ABD8-6970E7F3B15C}"/>
                </a:ext>
              </a:extLst>
            </p:cNvPr>
            <p:cNvSpPr/>
            <p:nvPr/>
          </p:nvSpPr>
          <p:spPr>
            <a:xfrm>
              <a:off x="909955" y="1249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8" name="椭圆 17">
              <a:extLst>
                <a:ext uri="{FF2B5EF4-FFF2-40B4-BE49-F238E27FC236}">
                  <a16:creationId xmlns:a16="http://schemas.microsoft.com/office/drawing/2014/main" id="{24CC196D-ACE2-41F4-B577-BB83B5B35B0A}"/>
                </a:ext>
              </a:extLst>
            </p:cNvPr>
            <p:cNvSpPr/>
            <p:nvPr/>
          </p:nvSpPr>
          <p:spPr>
            <a:xfrm>
              <a:off x="935650" y="15600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9" name="椭圆 18">
              <a:extLst>
                <a:ext uri="{FF2B5EF4-FFF2-40B4-BE49-F238E27FC236}">
                  <a16:creationId xmlns:a16="http://schemas.microsoft.com/office/drawing/2014/main" id="{60261436-2420-4479-87CE-5921CBCA5DC1}"/>
                </a:ext>
              </a:extLst>
            </p:cNvPr>
            <p:cNvSpPr/>
            <p:nvPr/>
          </p:nvSpPr>
          <p:spPr>
            <a:xfrm>
              <a:off x="541950" y="22966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0" name="椭圆 19">
              <a:extLst>
                <a:ext uri="{FF2B5EF4-FFF2-40B4-BE49-F238E27FC236}">
                  <a16:creationId xmlns:a16="http://schemas.microsoft.com/office/drawing/2014/main" id="{8A47BE18-541E-4852-8C02-9D78E637E6B0}"/>
                </a:ext>
              </a:extLst>
            </p:cNvPr>
            <p:cNvSpPr/>
            <p:nvPr/>
          </p:nvSpPr>
          <p:spPr>
            <a:xfrm>
              <a:off x="2535850" y="1544508"/>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1" name="椭圆 20">
              <a:extLst>
                <a:ext uri="{FF2B5EF4-FFF2-40B4-BE49-F238E27FC236}">
                  <a16:creationId xmlns:a16="http://schemas.microsoft.com/office/drawing/2014/main" id="{075DEEA9-A4CE-4AAE-B3C6-FC5E7D654E2E}"/>
                </a:ext>
              </a:extLst>
            </p:cNvPr>
            <p:cNvSpPr/>
            <p:nvPr/>
          </p:nvSpPr>
          <p:spPr>
            <a:xfrm>
              <a:off x="2116750" y="233474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22" name="椭圆 21">
              <a:extLst>
                <a:ext uri="{FF2B5EF4-FFF2-40B4-BE49-F238E27FC236}">
                  <a16:creationId xmlns:a16="http://schemas.microsoft.com/office/drawing/2014/main" id="{79DE633F-7454-4108-B207-21C8CA2DF27F}"/>
                </a:ext>
              </a:extLst>
            </p:cNvPr>
            <p:cNvSpPr/>
            <p:nvPr/>
          </p:nvSpPr>
          <p:spPr>
            <a:xfrm>
              <a:off x="2999740" y="2338213"/>
              <a:ext cx="45085" cy="45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mc:AlternateContent xmlns:mc="http://schemas.openxmlformats.org/markup-compatibility/2006" xmlns:a14="http://schemas.microsoft.com/office/drawing/2010/main">
          <mc:Choice Requires="a14">
            <p:sp>
              <p:nvSpPr>
                <p:cNvPr id="23" name="文本框 77">
                  <a:extLst>
                    <a:ext uri="{FF2B5EF4-FFF2-40B4-BE49-F238E27FC236}">
                      <a16:creationId xmlns:a16="http://schemas.microsoft.com/office/drawing/2014/main" id="{18A6E03C-1B5F-43B7-983F-852E0A9552CA}"/>
                    </a:ext>
                  </a:extLst>
                </p:cNvPr>
                <p:cNvSpPr txBox="1"/>
                <p:nvPr/>
              </p:nvSpPr>
              <p:spPr>
                <a:xfrm>
                  <a:off x="622300" y="833943"/>
                  <a:ext cx="711200" cy="3937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3" name="文本框 77">
                  <a:extLst>
                    <a:ext uri="{FF2B5EF4-FFF2-40B4-BE49-F238E27FC236}">
                      <a16:creationId xmlns:a16="http://schemas.microsoft.com/office/drawing/2014/main" id="{18A6E03C-1B5F-43B7-983F-852E0A9552CA}"/>
                    </a:ext>
                  </a:extLst>
                </p:cNvPr>
                <p:cNvSpPr txBox="1">
                  <a:spLocks noRot="1" noChangeAspect="1" noMove="1" noResize="1" noEditPoints="1" noAdjustHandles="1" noChangeArrowheads="1" noChangeShapeType="1" noTextEdit="1"/>
                </p:cNvSpPr>
                <p:nvPr/>
              </p:nvSpPr>
              <p:spPr>
                <a:xfrm>
                  <a:off x="622300" y="833943"/>
                  <a:ext cx="711200" cy="393700"/>
                </a:xfrm>
                <a:prstGeom prst="rect">
                  <a:avLst/>
                </a:prstGeom>
                <a:blipFill>
                  <a:blip r:embed="rId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78">
                  <a:extLst>
                    <a:ext uri="{FF2B5EF4-FFF2-40B4-BE49-F238E27FC236}">
                      <a16:creationId xmlns:a16="http://schemas.microsoft.com/office/drawing/2014/main" id="{B77E388F-A195-4E10-81B9-DFAF6EB1378E}"/>
                    </a:ext>
                  </a:extLst>
                </p:cNvPr>
                <p:cNvSpPr txBox="1"/>
                <p:nvPr/>
              </p:nvSpPr>
              <p:spPr>
                <a:xfrm>
                  <a:off x="2203450" y="872043"/>
                  <a:ext cx="711200" cy="3937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4" name="文本框 78">
                  <a:extLst>
                    <a:ext uri="{FF2B5EF4-FFF2-40B4-BE49-F238E27FC236}">
                      <a16:creationId xmlns:a16="http://schemas.microsoft.com/office/drawing/2014/main" id="{B77E388F-A195-4E10-81B9-DFAF6EB1378E}"/>
                    </a:ext>
                  </a:extLst>
                </p:cNvPr>
                <p:cNvSpPr txBox="1">
                  <a:spLocks noRot="1" noChangeAspect="1" noMove="1" noResize="1" noEditPoints="1" noAdjustHandles="1" noChangeArrowheads="1" noChangeShapeType="1" noTextEdit="1"/>
                </p:cNvSpPr>
                <p:nvPr/>
              </p:nvSpPr>
              <p:spPr>
                <a:xfrm>
                  <a:off x="2203450" y="872043"/>
                  <a:ext cx="711200" cy="393700"/>
                </a:xfrm>
                <a:prstGeom prst="rect">
                  <a:avLst/>
                </a:prstGeom>
                <a:blipFill>
                  <a:blip r:embed="rId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79">
                  <a:extLst>
                    <a:ext uri="{FF2B5EF4-FFF2-40B4-BE49-F238E27FC236}">
                      <a16:creationId xmlns:a16="http://schemas.microsoft.com/office/drawing/2014/main" id="{F1F6DEC7-38CC-4237-84B0-9CCB963C0290}"/>
                    </a:ext>
                  </a:extLst>
                </p:cNvPr>
                <p:cNvSpPr txBox="1"/>
                <p:nvPr/>
              </p:nvSpPr>
              <p:spPr>
                <a:xfrm>
                  <a:off x="3790950" y="910143"/>
                  <a:ext cx="844550" cy="3683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5" name="文本框 79">
                  <a:extLst>
                    <a:ext uri="{FF2B5EF4-FFF2-40B4-BE49-F238E27FC236}">
                      <a16:creationId xmlns:a16="http://schemas.microsoft.com/office/drawing/2014/main" id="{F1F6DEC7-38CC-4237-84B0-9CCB963C0290}"/>
                    </a:ext>
                  </a:extLst>
                </p:cNvPr>
                <p:cNvSpPr txBox="1">
                  <a:spLocks noRot="1" noChangeAspect="1" noMove="1" noResize="1" noEditPoints="1" noAdjustHandles="1" noChangeArrowheads="1" noChangeShapeType="1" noTextEdit="1"/>
                </p:cNvSpPr>
                <p:nvPr/>
              </p:nvSpPr>
              <p:spPr>
                <a:xfrm>
                  <a:off x="3790950" y="910143"/>
                  <a:ext cx="844550" cy="368300"/>
                </a:xfrm>
                <a:prstGeom prst="rect">
                  <a:avLst/>
                </a:prstGeom>
                <a:blipFill>
                  <a:blip r:embed="rId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80">
                  <a:extLst>
                    <a:ext uri="{FF2B5EF4-FFF2-40B4-BE49-F238E27FC236}">
                      <a16:creationId xmlns:a16="http://schemas.microsoft.com/office/drawing/2014/main" id="{11DB0E44-7FBD-41D4-842D-849F4FFA70C0}"/>
                    </a:ext>
                  </a:extLst>
                </p:cNvPr>
                <p:cNvSpPr txBox="1"/>
                <p:nvPr/>
              </p:nvSpPr>
              <p:spPr>
                <a:xfrm>
                  <a:off x="622300" y="2427793"/>
                  <a:ext cx="79375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6" name="文本框 80">
                  <a:extLst>
                    <a:ext uri="{FF2B5EF4-FFF2-40B4-BE49-F238E27FC236}">
                      <a16:creationId xmlns:a16="http://schemas.microsoft.com/office/drawing/2014/main" id="{11DB0E44-7FBD-41D4-842D-849F4FFA70C0}"/>
                    </a:ext>
                  </a:extLst>
                </p:cNvPr>
                <p:cNvSpPr txBox="1">
                  <a:spLocks noRot="1" noChangeAspect="1" noMove="1" noResize="1" noEditPoints="1" noAdjustHandles="1" noChangeArrowheads="1" noChangeShapeType="1" noTextEdit="1"/>
                </p:cNvSpPr>
                <p:nvPr/>
              </p:nvSpPr>
              <p:spPr>
                <a:xfrm>
                  <a:off x="622300" y="2427793"/>
                  <a:ext cx="793750" cy="361950"/>
                </a:xfrm>
                <a:prstGeom prst="rect">
                  <a:avLst/>
                </a:prstGeom>
                <a:blipFill>
                  <a:blip r:embed="rId6"/>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81">
                  <a:extLst>
                    <a:ext uri="{FF2B5EF4-FFF2-40B4-BE49-F238E27FC236}">
                      <a16:creationId xmlns:a16="http://schemas.microsoft.com/office/drawing/2014/main" id="{03596687-4F4C-4551-BD50-15B3C55A0501}"/>
                    </a:ext>
                  </a:extLst>
                </p:cNvPr>
                <p:cNvSpPr txBox="1"/>
                <p:nvPr/>
              </p:nvSpPr>
              <p:spPr>
                <a:xfrm>
                  <a:off x="2279650" y="2440493"/>
                  <a:ext cx="781050" cy="3810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7" name="文本框 81">
                  <a:extLst>
                    <a:ext uri="{FF2B5EF4-FFF2-40B4-BE49-F238E27FC236}">
                      <a16:creationId xmlns:a16="http://schemas.microsoft.com/office/drawing/2014/main" id="{03596687-4F4C-4551-BD50-15B3C55A0501}"/>
                    </a:ext>
                  </a:extLst>
                </p:cNvPr>
                <p:cNvSpPr txBox="1">
                  <a:spLocks noRot="1" noChangeAspect="1" noMove="1" noResize="1" noEditPoints="1" noAdjustHandles="1" noChangeArrowheads="1" noChangeShapeType="1" noTextEdit="1"/>
                </p:cNvSpPr>
                <p:nvPr/>
              </p:nvSpPr>
              <p:spPr>
                <a:xfrm>
                  <a:off x="2279650" y="2440493"/>
                  <a:ext cx="781050" cy="381000"/>
                </a:xfrm>
                <a:prstGeom prst="rect">
                  <a:avLst/>
                </a:prstGeom>
                <a:blipFill>
                  <a:blip r:embed="rId7"/>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82">
                  <a:extLst>
                    <a:ext uri="{FF2B5EF4-FFF2-40B4-BE49-F238E27FC236}">
                      <a16:creationId xmlns:a16="http://schemas.microsoft.com/office/drawing/2014/main" id="{2342A990-5A74-4047-B656-B2B5BF68F73D}"/>
                    </a:ext>
                  </a:extLst>
                </p:cNvPr>
                <p:cNvSpPr txBox="1"/>
                <p:nvPr/>
              </p:nvSpPr>
              <p:spPr>
                <a:xfrm>
                  <a:off x="3879850" y="2459543"/>
                  <a:ext cx="901700" cy="3810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6</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8" name="文本框 82">
                  <a:extLst>
                    <a:ext uri="{FF2B5EF4-FFF2-40B4-BE49-F238E27FC236}">
                      <a16:creationId xmlns:a16="http://schemas.microsoft.com/office/drawing/2014/main" id="{2342A990-5A74-4047-B656-B2B5BF68F73D}"/>
                    </a:ext>
                  </a:extLst>
                </p:cNvPr>
                <p:cNvSpPr txBox="1">
                  <a:spLocks noRot="1" noChangeAspect="1" noMove="1" noResize="1" noEditPoints="1" noAdjustHandles="1" noChangeArrowheads="1" noChangeShapeType="1" noTextEdit="1"/>
                </p:cNvSpPr>
                <p:nvPr/>
              </p:nvSpPr>
              <p:spPr>
                <a:xfrm>
                  <a:off x="3879850" y="2459543"/>
                  <a:ext cx="901700" cy="381000"/>
                </a:xfrm>
                <a:prstGeom prst="rect">
                  <a:avLst/>
                </a:prstGeom>
                <a:blipFill>
                  <a:blip r:embed="rId8"/>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83">
                  <a:extLst>
                    <a:ext uri="{FF2B5EF4-FFF2-40B4-BE49-F238E27FC236}">
                      <a16:creationId xmlns:a16="http://schemas.microsoft.com/office/drawing/2014/main" id="{7DB6DA7F-C450-4156-9C08-D177B789C97F}"/>
                    </a:ext>
                  </a:extLst>
                </p:cNvPr>
                <p:cNvSpPr txBox="1"/>
                <p:nvPr/>
              </p:nvSpPr>
              <p:spPr>
                <a:xfrm>
                  <a:off x="793751" y="4237543"/>
                  <a:ext cx="460034" cy="3429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𝐾</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7</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9" name="文本框 83">
                  <a:extLst>
                    <a:ext uri="{FF2B5EF4-FFF2-40B4-BE49-F238E27FC236}">
                      <a16:creationId xmlns:a16="http://schemas.microsoft.com/office/drawing/2014/main" id="{7DB6DA7F-C450-4156-9C08-D177B789C97F}"/>
                    </a:ext>
                  </a:extLst>
                </p:cNvPr>
                <p:cNvSpPr txBox="1">
                  <a:spLocks noRot="1" noChangeAspect="1" noMove="1" noResize="1" noEditPoints="1" noAdjustHandles="1" noChangeArrowheads="1" noChangeShapeType="1" noTextEdit="1"/>
                </p:cNvSpPr>
                <p:nvPr/>
              </p:nvSpPr>
              <p:spPr>
                <a:xfrm>
                  <a:off x="793751" y="4237543"/>
                  <a:ext cx="460034" cy="342900"/>
                </a:xfrm>
                <a:prstGeom prst="rect">
                  <a:avLst/>
                </a:prstGeom>
                <a:blipFill>
                  <a:blip r:embed="rId9"/>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84">
                  <a:extLst>
                    <a:ext uri="{FF2B5EF4-FFF2-40B4-BE49-F238E27FC236}">
                      <a16:creationId xmlns:a16="http://schemas.microsoft.com/office/drawing/2014/main" id="{E0935947-B7D0-4F8B-BFCC-27E81FC45A6B}"/>
                    </a:ext>
                  </a:extLst>
                </p:cNvPr>
                <p:cNvSpPr txBox="1"/>
                <p:nvPr/>
              </p:nvSpPr>
              <p:spPr>
                <a:xfrm>
                  <a:off x="980735" y="7829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0" name="文本框 84">
                  <a:extLst>
                    <a:ext uri="{FF2B5EF4-FFF2-40B4-BE49-F238E27FC236}">
                      <a16:creationId xmlns:a16="http://schemas.microsoft.com/office/drawing/2014/main" id="{E0935947-B7D0-4F8B-BFCC-27E81FC45A6B}"/>
                    </a:ext>
                  </a:extLst>
                </p:cNvPr>
                <p:cNvSpPr txBox="1">
                  <a:spLocks noRot="1" noChangeAspect="1" noMove="1" noResize="1" noEditPoints="1" noAdjustHandles="1" noChangeArrowheads="1" noChangeShapeType="1" noTextEdit="1"/>
                </p:cNvSpPr>
                <p:nvPr/>
              </p:nvSpPr>
              <p:spPr>
                <a:xfrm>
                  <a:off x="980735" y="78293"/>
                  <a:ext cx="266700" cy="361950"/>
                </a:xfrm>
                <a:prstGeom prst="rect">
                  <a:avLst/>
                </a:prstGeom>
                <a:blipFill>
                  <a:blip r:embed="rId10"/>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29">
                  <a:extLst>
                    <a:ext uri="{FF2B5EF4-FFF2-40B4-BE49-F238E27FC236}">
                      <a16:creationId xmlns:a16="http://schemas.microsoft.com/office/drawing/2014/main" id="{B335AC84-B8C1-4540-A842-AF1450162E5D}"/>
                    </a:ext>
                  </a:extLst>
                </p:cNvPr>
                <p:cNvSpPr txBox="1"/>
                <p:nvPr/>
              </p:nvSpPr>
              <p:spPr>
                <a:xfrm>
                  <a:off x="2542200" y="4874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1" name="文本框 29">
                  <a:extLst>
                    <a:ext uri="{FF2B5EF4-FFF2-40B4-BE49-F238E27FC236}">
                      <a16:creationId xmlns:a16="http://schemas.microsoft.com/office/drawing/2014/main" id="{B335AC84-B8C1-4540-A842-AF1450162E5D}"/>
                    </a:ext>
                  </a:extLst>
                </p:cNvPr>
                <p:cNvSpPr txBox="1">
                  <a:spLocks noRot="1" noChangeAspect="1" noMove="1" noResize="1" noEditPoints="1" noAdjustHandles="1" noChangeArrowheads="1" noChangeShapeType="1" noTextEdit="1"/>
                </p:cNvSpPr>
                <p:nvPr/>
              </p:nvSpPr>
              <p:spPr>
                <a:xfrm>
                  <a:off x="2542200" y="48743"/>
                  <a:ext cx="266700" cy="361950"/>
                </a:xfrm>
                <a:prstGeom prst="rect">
                  <a:avLst/>
                </a:prstGeom>
                <a:blipFill>
                  <a:blip r:embed="rId11"/>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29">
                  <a:extLst>
                    <a:ext uri="{FF2B5EF4-FFF2-40B4-BE49-F238E27FC236}">
                      <a16:creationId xmlns:a16="http://schemas.microsoft.com/office/drawing/2014/main" id="{B3C183D5-AA71-4899-8367-DB62D3C8A4C5}"/>
                    </a:ext>
                  </a:extLst>
                </p:cNvPr>
                <p:cNvSpPr txBox="1"/>
                <p:nvPr/>
              </p:nvSpPr>
              <p:spPr>
                <a:xfrm>
                  <a:off x="4193200" y="3604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2" name="文本框 29">
                  <a:extLst>
                    <a:ext uri="{FF2B5EF4-FFF2-40B4-BE49-F238E27FC236}">
                      <a16:creationId xmlns:a16="http://schemas.microsoft.com/office/drawing/2014/main" id="{B3C183D5-AA71-4899-8367-DB62D3C8A4C5}"/>
                    </a:ext>
                  </a:extLst>
                </p:cNvPr>
                <p:cNvSpPr txBox="1">
                  <a:spLocks noRot="1" noChangeAspect="1" noMove="1" noResize="1" noEditPoints="1" noAdjustHandles="1" noChangeArrowheads="1" noChangeShapeType="1" noTextEdit="1"/>
                </p:cNvSpPr>
                <p:nvPr/>
              </p:nvSpPr>
              <p:spPr>
                <a:xfrm>
                  <a:off x="4193200" y="36043"/>
                  <a:ext cx="266700" cy="361950"/>
                </a:xfrm>
                <a:prstGeom prst="rect">
                  <a:avLst/>
                </a:prstGeom>
                <a:blipFill>
                  <a:blip r:embed="rId11"/>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29">
                  <a:extLst>
                    <a:ext uri="{FF2B5EF4-FFF2-40B4-BE49-F238E27FC236}">
                      <a16:creationId xmlns:a16="http://schemas.microsoft.com/office/drawing/2014/main" id="{6B60A2DB-2EC2-4933-A8F6-B8FAF2205519}"/>
                    </a:ext>
                  </a:extLst>
                </p:cNvPr>
                <p:cNvSpPr txBox="1"/>
                <p:nvPr/>
              </p:nvSpPr>
              <p:spPr>
                <a:xfrm>
                  <a:off x="1018200" y="1321287"/>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3" name="文本框 29">
                  <a:extLst>
                    <a:ext uri="{FF2B5EF4-FFF2-40B4-BE49-F238E27FC236}">
                      <a16:creationId xmlns:a16="http://schemas.microsoft.com/office/drawing/2014/main" id="{6B60A2DB-2EC2-4933-A8F6-B8FAF2205519}"/>
                    </a:ext>
                  </a:extLst>
                </p:cNvPr>
                <p:cNvSpPr txBox="1">
                  <a:spLocks noRot="1" noChangeAspect="1" noMove="1" noResize="1" noEditPoints="1" noAdjustHandles="1" noChangeArrowheads="1" noChangeShapeType="1" noTextEdit="1"/>
                </p:cNvSpPr>
                <p:nvPr/>
              </p:nvSpPr>
              <p:spPr>
                <a:xfrm>
                  <a:off x="1018200" y="1321287"/>
                  <a:ext cx="266700" cy="361950"/>
                </a:xfrm>
                <a:prstGeom prst="rect">
                  <a:avLst/>
                </a:prstGeom>
                <a:blipFill>
                  <a:blip r:embed="rId1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29">
                  <a:extLst>
                    <a:ext uri="{FF2B5EF4-FFF2-40B4-BE49-F238E27FC236}">
                      <a16:creationId xmlns:a16="http://schemas.microsoft.com/office/drawing/2014/main" id="{4045140A-CD2C-42D4-B69E-2075D6900541}"/>
                    </a:ext>
                  </a:extLst>
                </p:cNvPr>
                <p:cNvSpPr txBox="1"/>
                <p:nvPr/>
              </p:nvSpPr>
              <p:spPr>
                <a:xfrm>
                  <a:off x="2612050" y="129334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4" name="文本框 29">
                  <a:extLst>
                    <a:ext uri="{FF2B5EF4-FFF2-40B4-BE49-F238E27FC236}">
                      <a16:creationId xmlns:a16="http://schemas.microsoft.com/office/drawing/2014/main" id="{4045140A-CD2C-42D4-B69E-2075D6900541}"/>
                    </a:ext>
                  </a:extLst>
                </p:cNvPr>
                <p:cNvSpPr txBox="1">
                  <a:spLocks noRot="1" noChangeAspect="1" noMove="1" noResize="1" noEditPoints="1" noAdjustHandles="1" noChangeArrowheads="1" noChangeShapeType="1" noTextEdit="1"/>
                </p:cNvSpPr>
                <p:nvPr/>
              </p:nvSpPr>
              <p:spPr>
                <a:xfrm>
                  <a:off x="2612050" y="1293343"/>
                  <a:ext cx="266700" cy="361950"/>
                </a:xfrm>
                <a:prstGeom prst="rect">
                  <a:avLst/>
                </a:prstGeom>
                <a:blipFill>
                  <a:blip r:embed="rId1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29">
                  <a:extLst>
                    <a:ext uri="{FF2B5EF4-FFF2-40B4-BE49-F238E27FC236}">
                      <a16:creationId xmlns:a16="http://schemas.microsoft.com/office/drawing/2014/main" id="{9F109095-AA9B-482C-A34D-CEBEE780E948}"/>
                    </a:ext>
                  </a:extLst>
                </p:cNvPr>
                <p:cNvSpPr txBox="1"/>
                <p:nvPr/>
              </p:nvSpPr>
              <p:spPr>
                <a:xfrm>
                  <a:off x="4282100" y="1321289"/>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5" name="文本框 29">
                  <a:extLst>
                    <a:ext uri="{FF2B5EF4-FFF2-40B4-BE49-F238E27FC236}">
                      <a16:creationId xmlns:a16="http://schemas.microsoft.com/office/drawing/2014/main" id="{9F109095-AA9B-482C-A34D-CEBEE780E948}"/>
                    </a:ext>
                  </a:extLst>
                </p:cNvPr>
                <p:cNvSpPr txBox="1">
                  <a:spLocks noRot="1" noChangeAspect="1" noMove="1" noResize="1" noEditPoints="1" noAdjustHandles="1" noChangeArrowheads="1" noChangeShapeType="1" noTextEdit="1"/>
                </p:cNvSpPr>
                <p:nvPr/>
              </p:nvSpPr>
              <p:spPr>
                <a:xfrm>
                  <a:off x="4282100" y="1321289"/>
                  <a:ext cx="266700" cy="361950"/>
                </a:xfrm>
                <a:prstGeom prst="rect">
                  <a:avLst/>
                </a:prstGeom>
                <a:blipFill>
                  <a:blip r:embed="rId1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29">
                  <a:extLst>
                    <a:ext uri="{FF2B5EF4-FFF2-40B4-BE49-F238E27FC236}">
                      <a16:creationId xmlns:a16="http://schemas.microsoft.com/office/drawing/2014/main" id="{B7D90BD2-5262-4CAF-927B-592C8D1D717F}"/>
                    </a:ext>
                  </a:extLst>
                </p:cNvPr>
                <p:cNvSpPr txBox="1"/>
                <p:nvPr/>
              </p:nvSpPr>
              <p:spPr>
                <a:xfrm>
                  <a:off x="1066800" y="2855443"/>
                  <a:ext cx="266700" cy="3619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6" name="文本框 29">
                  <a:extLst>
                    <a:ext uri="{FF2B5EF4-FFF2-40B4-BE49-F238E27FC236}">
                      <a16:creationId xmlns:a16="http://schemas.microsoft.com/office/drawing/2014/main" id="{B7D90BD2-5262-4CAF-927B-592C8D1D717F}"/>
                    </a:ext>
                  </a:extLst>
                </p:cNvPr>
                <p:cNvSpPr txBox="1">
                  <a:spLocks noRot="1" noChangeAspect="1" noMove="1" noResize="1" noEditPoints="1" noAdjustHandles="1" noChangeArrowheads="1" noChangeShapeType="1" noTextEdit="1"/>
                </p:cNvSpPr>
                <p:nvPr/>
              </p:nvSpPr>
              <p:spPr>
                <a:xfrm>
                  <a:off x="1066800" y="2855443"/>
                  <a:ext cx="266700" cy="361950"/>
                </a:xfrm>
                <a:prstGeom prst="rect">
                  <a:avLst/>
                </a:prstGeom>
                <a:blipFill>
                  <a:blip r:embed="rId1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91">
                  <a:extLst>
                    <a:ext uri="{FF2B5EF4-FFF2-40B4-BE49-F238E27FC236}">
                      <a16:creationId xmlns:a16="http://schemas.microsoft.com/office/drawing/2014/main" id="{9FD7D426-21EC-407A-8783-5EFE97201B23}"/>
                    </a:ext>
                  </a:extLst>
                </p:cNvPr>
                <p:cNvSpPr txBox="1"/>
                <p:nvPr/>
              </p:nvSpPr>
              <p:spPr>
                <a:xfrm>
                  <a:off x="2116750" y="61169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7" name="文本框 91">
                  <a:extLst>
                    <a:ext uri="{FF2B5EF4-FFF2-40B4-BE49-F238E27FC236}">
                      <a16:creationId xmlns:a16="http://schemas.microsoft.com/office/drawing/2014/main" id="{9FD7D426-21EC-407A-8783-5EFE97201B23}"/>
                    </a:ext>
                  </a:extLst>
                </p:cNvPr>
                <p:cNvSpPr txBox="1">
                  <a:spLocks noRot="1" noChangeAspect="1" noMove="1" noResize="1" noEditPoints="1" noAdjustHandles="1" noChangeArrowheads="1" noChangeShapeType="1" noTextEdit="1"/>
                </p:cNvSpPr>
                <p:nvPr/>
              </p:nvSpPr>
              <p:spPr>
                <a:xfrm>
                  <a:off x="2116750" y="611693"/>
                  <a:ext cx="298450" cy="298450"/>
                </a:xfrm>
                <a:prstGeom prst="rect">
                  <a:avLst/>
                </a:prstGeom>
                <a:blipFill>
                  <a:blip r:embed="rId1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6">
                  <a:extLst>
                    <a:ext uri="{FF2B5EF4-FFF2-40B4-BE49-F238E27FC236}">
                      <a16:creationId xmlns:a16="http://schemas.microsoft.com/office/drawing/2014/main" id="{3A7556B0-88E0-419B-8E0A-A80E8A731AF6}"/>
                    </a:ext>
                  </a:extLst>
                </p:cNvPr>
                <p:cNvSpPr txBox="1"/>
                <p:nvPr/>
              </p:nvSpPr>
              <p:spPr>
                <a:xfrm>
                  <a:off x="3838235" y="60119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8" name="文本框 36">
                  <a:extLst>
                    <a:ext uri="{FF2B5EF4-FFF2-40B4-BE49-F238E27FC236}">
                      <a16:creationId xmlns:a16="http://schemas.microsoft.com/office/drawing/2014/main" id="{3A7556B0-88E0-419B-8E0A-A80E8A731AF6}"/>
                    </a:ext>
                  </a:extLst>
                </p:cNvPr>
                <p:cNvSpPr txBox="1">
                  <a:spLocks noRot="1" noChangeAspect="1" noMove="1" noResize="1" noEditPoints="1" noAdjustHandles="1" noChangeArrowheads="1" noChangeShapeType="1" noTextEdit="1"/>
                </p:cNvSpPr>
                <p:nvPr/>
              </p:nvSpPr>
              <p:spPr>
                <a:xfrm>
                  <a:off x="3838235" y="601193"/>
                  <a:ext cx="298450" cy="298450"/>
                </a:xfrm>
                <a:prstGeom prst="rect">
                  <a:avLst/>
                </a:prstGeom>
                <a:blipFill>
                  <a:blip r:embed="rId1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6">
                  <a:extLst>
                    <a:ext uri="{FF2B5EF4-FFF2-40B4-BE49-F238E27FC236}">
                      <a16:creationId xmlns:a16="http://schemas.microsoft.com/office/drawing/2014/main" id="{EEEE3A2F-E887-4F18-A77B-183D9FDD7700}"/>
                    </a:ext>
                  </a:extLst>
                </p:cNvPr>
                <p:cNvSpPr txBox="1"/>
                <p:nvPr/>
              </p:nvSpPr>
              <p:spPr>
                <a:xfrm>
                  <a:off x="339090" y="2367120"/>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39" name="文本框 36">
                  <a:extLst>
                    <a:ext uri="{FF2B5EF4-FFF2-40B4-BE49-F238E27FC236}">
                      <a16:creationId xmlns:a16="http://schemas.microsoft.com/office/drawing/2014/main" id="{EEEE3A2F-E887-4F18-A77B-183D9FDD7700}"/>
                    </a:ext>
                  </a:extLst>
                </p:cNvPr>
                <p:cNvSpPr txBox="1">
                  <a:spLocks noRot="1" noChangeAspect="1" noMove="1" noResize="1" noEditPoints="1" noAdjustHandles="1" noChangeArrowheads="1" noChangeShapeType="1" noTextEdit="1"/>
                </p:cNvSpPr>
                <p:nvPr/>
              </p:nvSpPr>
              <p:spPr>
                <a:xfrm>
                  <a:off x="339090" y="2367120"/>
                  <a:ext cx="298450" cy="298450"/>
                </a:xfrm>
                <a:prstGeom prst="rect">
                  <a:avLst/>
                </a:prstGeom>
                <a:blipFill>
                  <a:blip r:embed="rId1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6">
                  <a:extLst>
                    <a:ext uri="{FF2B5EF4-FFF2-40B4-BE49-F238E27FC236}">
                      <a16:creationId xmlns:a16="http://schemas.microsoft.com/office/drawing/2014/main" id="{4EC842E0-4605-4CAC-9250-48D2CA959CF5}"/>
                    </a:ext>
                  </a:extLst>
                </p:cNvPr>
                <p:cNvSpPr txBox="1"/>
                <p:nvPr/>
              </p:nvSpPr>
              <p:spPr>
                <a:xfrm>
                  <a:off x="1802765" y="236711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0" name="文本框 36">
                  <a:extLst>
                    <a:ext uri="{FF2B5EF4-FFF2-40B4-BE49-F238E27FC236}">
                      <a16:creationId xmlns:a16="http://schemas.microsoft.com/office/drawing/2014/main" id="{4EC842E0-4605-4CAC-9250-48D2CA959CF5}"/>
                    </a:ext>
                  </a:extLst>
                </p:cNvPr>
                <p:cNvSpPr txBox="1">
                  <a:spLocks noRot="1" noChangeAspect="1" noMove="1" noResize="1" noEditPoints="1" noAdjustHandles="1" noChangeArrowheads="1" noChangeShapeType="1" noTextEdit="1"/>
                </p:cNvSpPr>
                <p:nvPr/>
              </p:nvSpPr>
              <p:spPr>
                <a:xfrm>
                  <a:off x="1802765" y="2367113"/>
                  <a:ext cx="298450" cy="298450"/>
                </a:xfrm>
                <a:prstGeom prst="rect">
                  <a:avLst/>
                </a:prstGeom>
                <a:blipFill>
                  <a:blip r:embed="rId1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36">
                  <a:extLst>
                    <a:ext uri="{FF2B5EF4-FFF2-40B4-BE49-F238E27FC236}">
                      <a16:creationId xmlns:a16="http://schemas.microsoft.com/office/drawing/2014/main" id="{92636057-7427-43CE-8C8A-17974C186127}"/>
                    </a:ext>
                  </a:extLst>
                </p:cNvPr>
                <p:cNvSpPr txBox="1"/>
                <p:nvPr/>
              </p:nvSpPr>
              <p:spPr>
                <a:xfrm>
                  <a:off x="3581400" y="241729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1" name="文本框 36">
                  <a:extLst>
                    <a:ext uri="{FF2B5EF4-FFF2-40B4-BE49-F238E27FC236}">
                      <a16:creationId xmlns:a16="http://schemas.microsoft.com/office/drawing/2014/main" id="{92636057-7427-43CE-8C8A-17974C186127}"/>
                    </a:ext>
                  </a:extLst>
                </p:cNvPr>
                <p:cNvSpPr txBox="1">
                  <a:spLocks noRot="1" noChangeAspect="1" noMove="1" noResize="1" noEditPoints="1" noAdjustHandles="1" noChangeArrowheads="1" noChangeShapeType="1" noTextEdit="1"/>
                </p:cNvSpPr>
                <p:nvPr/>
              </p:nvSpPr>
              <p:spPr>
                <a:xfrm>
                  <a:off x="3581400" y="2417293"/>
                  <a:ext cx="298450" cy="298450"/>
                </a:xfrm>
                <a:prstGeom prst="rect">
                  <a:avLst/>
                </a:prstGeom>
                <a:blipFill>
                  <a:blip r:embed="rId1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36">
                  <a:extLst>
                    <a:ext uri="{FF2B5EF4-FFF2-40B4-BE49-F238E27FC236}">
                      <a16:creationId xmlns:a16="http://schemas.microsoft.com/office/drawing/2014/main" id="{85229B84-CD1B-49AF-953A-2F4B90CEA7E1}"/>
                    </a:ext>
                  </a:extLst>
                </p:cNvPr>
                <p:cNvSpPr txBox="1"/>
                <p:nvPr/>
              </p:nvSpPr>
              <p:spPr>
                <a:xfrm>
                  <a:off x="243500" y="3820643"/>
                  <a:ext cx="2984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2" name="文本框 36">
                  <a:extLst>
                    <a:ext uri="{FF2B5EF4-FFF2-40B4-BE49-F238E27FC236}">
                      <a16:creationId xmlns:a16="http://schemas.microsoft.com/office/drawing/2014/main" id="{85229B84-CD1B-49AF-953A-2F4B90CEA7E1}"/>
                    </a:ext>
                  </a:extLst>
                </p:cNvPr>
                <p:cNvSpPr txBox="1">
                  <a:spLocks noRot="1" noChangeAspect="1" noMove="1" noResize="1" noEditPoints="1" noAdjustHandles="1" noChangeArrowheads="1" noChangeShapeType="1" noTextEdit="1"/>
                </p:cNvSpPr>
                <p:nvPr/>
              </p:nvSpPr>
              <p:spPr>
                <a:xfrm>
                  <a:off x="243500" y="3820643"/>
                  <a:ext cx="298450" cy="298450"/>
                </a:xfrm>
                <a:prstGeom prst="rect">
                  <a:avLst/>
                </a:prstGeom>
                <a:blipFill>
                  <a:blip r:embed="rId1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97">
                  <a:extLst>
                    <a:ext uri="{FF2B5EF4-FFF2-40B4-BE49-F238E27FC236}">
                      <a16:creationId xmlns:a16="http://schemas.microsoft.com/office/drawing/2014/main" id="{535E45A8-DFCC-4C6B-90DA-79FA1751D88B}"/>
                    </a:ext>
                  </a:extLst>
                </p:cNvPr>
                <p:cNvSpPr txBox="1"/>
                <p:nvPr/>
              </p:nvSpPr>
              <p:spPr>
                <a:xfrm>
                  <a:off x="4610100" y="594208"/>
                  <a:ext cx="304800" cy="3286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3" name="文本框 97">
                  <a:extLst>
                    <a:ext uri="{FF2B5EF4-FFF2-40B4-BE49-F238E27FC236}">
                      <a16:creationId xmlns:a16="http://schemas.microsoft.com/office/drawing/2014/main" id="{535E45A8-DFCC-4C6B-90DA-79FA1751D88B}"/>
                    </a:ext>
                  </a:extLst>
                </p:cNvPr>
                <p:cNvSpPr txBox="1">
                  <a:spLocks noRot="1" noChangeAspect="1" noMove="1" noResize="1" noEditPoints="1" noAdjustHandles="1" noChangeArrowheads="1" noChangeShapeType="1" noTextEdit="1"/>
                </p:cNvSpPr>
                <p:nvPr/>
              </p:nvSpPr>
              <p:spPr>
                <a:xfrm>
                  <a:off x="4610100" y="594208"/>
                  <a:ext cx="304800" cy="328635"/>
                </a:xfrm>
                <a:prstGeom prst="rect">
                  <a:avLst/>
                </a:prstGeom>
                <a:blipFill>
                  <a:blip r:embed="rId16"/>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2">
                  <a:extLst>
                    <a:ext uri="{FF2B5EF4-FFF2-40B4-BE49-F238E27FC236}">
                      <a16:creationId xmlns:a16="http://schemas.microsoft.com/office/drawing/2014/main" id="{3CA66405-78C5-4CB8-A236-83F7AEF0E8F6}"/>
                    </a:ext>
                  </a:extLst>
                </p:cNvPr>
                <p:cNvSpPr txBox="1"/>
                <p:nvPr/>
              </p:nvSpPr>
              <p:spPr>
                <a:xfrm>
                  <a:off x="1405550" y="2364294"/>
                  <a:ext cx="304800" cy="3282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4" name="文本框 42">
                  <a:extLst>
                    <a:ext uri="{FF2B5EF4-FFF2-40B4-BE49-F238E27FC236}">
                      <a16:creationId xmlns:a16="http://schemas.microsoft.com/office/drawing/2014/main" id="{3CA66405-78C5-4CB8-A236-83F7AEF0E8F6}"/>
                    </a:ext>
                  </a:extLst>
                </p:cNvPr>
                <p:cNvSpPr txBox="1">
                  <a:spLocks noRot="1" noChangeAspect="1" noMove="1" noResize="1" noEditPoints="1" noAdjustHandles="1" noChangeArrowheads="1" noChangeShapeType="1" noTextEdit="1"/>
                </p:cNvSpPr>
                <p:nvPr/>
              </p:nvSpPr>
              <p:spPr>
                <a:xfrm>
                  <a:off x="1405550" y="2364294"/>
                  <a:ext cx="304800" cy="328295"/>
                </a:xfrm>
                <a:prstGeom prst="rect">
                  <a:avLst/>
                </a:prstGeom>
                <a:blipFill>
                  <a:blip r:embed="rId17"/>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2">
                  <a:extLst>
                    <a:ext uri="{FF2B5EF4-FFF2-40B4-BE49-F238E27FC236}">
                      <a16:creationId xmlns:a16="http://schemas.microsoft.com/office/drawing/2014/main" id="{58764B6A-D837-462A-AD3C-B4E58C4DEFA2}"/>
                    </a:ext>
                  </a:extLst>
                </p:cNvPr>
                <p:cNvSpPr txBox="1"/>
                <p:nvPr/>
              </p:nvSpPr>
              <p:spPr>
                <a:xfrm>
                  <a:off x="2993390" y="2398868"/>
                  <a:ext cx="304800" cy="3282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5" name="文本框 42">
                  <a:extLst>
                    <a:ext uri="{FF2B5EF4-FFF2-40B4-BE49-F238E27FC236}">
                      <a16:creationId xmlns:a16="http://schemas.microsoft.com/office/drawing/2014/main" id="{58764B6A-D837-462A-AD3C-B4E58C4DEFA2}"/>
                    </a:ext>
                  </a:extLst>
                </p:cNvPr>
                <p:cNvSpPr txBox="1">
                  <a:spLocks noRot="1" noChangeAspect="1" noMove="1" noResize="1" noEditPoints="1" noAdjustHandles="1" noChangeArrowheads="1" noChangeShapeType="1" noTextEdit="1"/>
                </p:cNvSpPr>
                <p:nvPr/>
              </p:nvSpPr>
              <p:spPr>
                <a:xfrm>
                  <a:off x="2993390" y="2398868"/>
                  <a:ext cx="304800" cy="328295"/>
                </a:xfrm>
                <a:prstGeom prst="rect">
                  <a:avLst/>
                </a:prstGeom>
                <a:blipFill>
                  <a:blip r:embed="rId18"/>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2">
                  <a:extLst>
                    <a:ext uri="{FF2B5EF4-FFF2-40B4-BE49-F238E27FC236}">
                      <a16:creationId xmlns:a16="http://schemas.microsoft.com/office/drawing/2014/main" id="{5EBE7CF9-8C07-4D3E-BBAA-F0D40D03288D}"/>
                    </a:ext>
                  </a:extLst>
                </p:cNvPr>
                <p:cNvSpPr txBox="1"/>
                <p:nvPr/>
              </p:nvSpPr>
              <p:spPr>
                <a:xfrm>
                  <a:off x="4635500" y="2398870"/>
                  <a:ext cx="304800" cy="3282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6" name="文本框 42">
                  <a:extLst>
                    <a:ext uri="{FF2B5EF4-FFF2-40B4-BE49-F238E27FC236}">
                      <a16:creationId xmlns:a16="http://schemas.microsoft.com/office/drawing/2014/main" id="{5EBE7CF9-8C07-4D3E-BBAA-F0D40D03288D}"/>
                    </a:ext>
                  </a:extLst>
                </p:cNvPr>
                <p:cNvSpPr txBox="1">
                  <a:spLocks noRot="1" noChangeAspect="1" noMove="1" noResize="1" noEditPoints="1" noAdjustHandles="1" noChangeArrowheads="1" noChangeShapeType="1" noTextEdit="1"/>
                </p:cNvSpPr>
                <p:nvPr/>
              </p:nvSpPr>
              <p:spPr>
                <a:xfrm>
                  <a:off x="4635500" y="2398870"/>
                  <a:ext cx="304800" cy="328295"/>
                </a:xfrm>
                <a:prstGeom prst="rect">
                  <a:avLst/>
                </a:prstGeom>
                <a:blipFill>
                  <a:blip r:embed="rId18"/>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2">
                  <a:extLst>
                    <a:ext uri="{FF2B5EF4-FFF2-40B4-BE49-F238E27FC236}">
                      <a16:creationId xmlns:a16="http://schemas.microsoft.com/office/drawing/2014/main" id="{632612E7-3477-4C82-9D09-08050A86393A}"/>
                    </a:ext>
                  </a:extLst>
                </p:cNvPr>
                <p:cNvSpPr txBox="1"/>
                <p:nvPr/>
              </p:nvSpPr>
              <p:spPr>
                <a:xfrm>
                  <a:off x="1422400" y="3852393"/>
                  <a:ext cx="304800" cy="32829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𝑣</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7" name="文本框 42">
                  <a:extLst>
                    <a:ext uri="{FF2B5EF4-FFF2-40B4-BE49-F238E27FC236}">
                      <a16:creationId xmlns:a16="http://schemas.microsoft.com/office/drawing/2014/main" id="{632612E7-3477-4C82-9D09-08050A86393A}"/>
                    </a:ext>
                  </a:extLst>
                </p:cNvPr>
                <p:cNvSpPr txBox="1">
                  <a:spLocks noRot="1" noChangeAspect="1" noMove="1" noResize="1" noEditPoints="1" noAdjustHandles="1" noChangeArrowheads="1" noChangeShapeType="1" noTextEdit="1"/>
                </p:cNvSpPr>
                <p:nvPr/>
              </p:nvSpPr>
              <p:spPr>
                <a:xfrm>
                  <a:off x="1422400" y="3852393"/>
                  <a:ext cx="304800" cy="328295"/>
                </a:xfrm>
                <a:prstGeom prst="rect">
                  <a:avLst/>
                </a:prstGeom>
                <a:blipFill>
                  <a:blip r:embed="rId19"/>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102">
                  <a:extLst>
                    <a:ext uri="{FF2B5EF4-FFF2-40B4-BE49-F238E27FC236}">
                      <a16:creationId xmlns:a16="http://schemas.microsoft.com/office/drawing/2014/main" id="{F2C716BD-36DA-45AB-B529-048F8D9CFE5E}"/>
                    </a:ext>
                  </a:extLst>
                </p:cNvPr>
                <p:cNvSpPr txBox="1"/>
                <p:nvPr/>
              </p:nvSpPr>
              <p:spPr>
                <a:xfrm>
                  <a:off x="419100" y="1699743"/>
                  <a:ext cx="275885" cy="3407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8" name="文本框 102">
                  <a:extLst>
                    <a:ext uri="{FF2B5EF4-FFF2-40B4-BE49-F238E27FC236}">
                      <a16:creationId xmlns:a16="http://schemas.microsoft.com/office/drawing/2014/main" id="{F2C716BD-36DA-45AB-B529-048F8D9CFE5E}"/>
                    </a:ext>
                  </a:extLst>
                </p:cNvPr>
                <p:cNvSpPr txBox="1">
                  <a:spLocks noRot="1" noChangeAspect="1" noMove="1" noResize="1" noEditPoints="1" noAdjustHandles="1" noChangeArrowheads="1" noChangeShapeType="1" noTextEdit="1"/>
                </p:cNvSpPr>
                <p:nvPr/>
              </p:nvSpPr>
              <p:spPr>
                <a:xfrm>
                  <a:off x="419100" y="1699743"/>
                  <a:ext cx="275885" cy="340700"/>
                </a:xfrm>
                <a:prstGeom prst="rect">
                  <a:avLst/>
                </a:prstGeom>
                <a:blipFill>
                  <a:blip r:embed="rId20"/>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7">
                  <a:extLst>
                    <a:ext uri="{FF2B5EF4-FFF2-40B4-BE49-F238E27FC236}">
                      <a16:creationId xmlns:a16="http://schemas.microsoft.com/office/drawing/2014/main" id="{B2B7D19A-F71B-41F4-B839-4CDFDA76980D}"/>
                    </a:ext>
                  </a:extLst>
                </p:cNvPr>
                <p:cNvSpPr txBox="1"/>
                <p:nvPr/>
              </p:nvSpPr>
              <p:spPr>
                <a:xfrm>
                  <a:off x="2059600" y="1560043"/>
                  <a:ext cx="275590" cy="3403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49" name="文本框 47">
                  <a:extLst>
                    <a:ext uri="{FF2B5EF4-FFF2-40B4-BE49-F238E27FC236}">
                      <a16:creationId xmlns:a16="http://schemas.microsoft.com/office/drawing/2014/main" id="{B2B7D19A-F71B-41F4-B839-4CDFDA76980D}"/>
                    </a:ext>
                  </a:extLst>
                </p:cNvPr>
                <p:cNvSpPr txBox="1">
                  <a:spLocks noRot="1" noChangeAspect="1" noMove="1" noResize="1" noEditPoints="1" noAdjustHandles="1" noChangeArrowheads="1" noChangeShapeType="1" noTextEdit="1"/>
                </p:cNvSpPr>
                <p:nvPr/>
              </p:nvSpPr>
              <p:spPr>
                <a:xfrm>
                  <a:off x="2059600" y="1560043"/>
                  <a:ext cx="275590" cy="340360"/>
                </a:xfrm>
                <a:prstGeom prst="rect">
                  <a:avLst/>
                </a:prstGeom>
                <a:blipFill>
                  <a:blip r:embed="rId21"/>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7">
                  <a:extLst>
                    <a:ext uri="{FF2B5EF4-FFF2-40B4-BE49-F238E27FC236}">
                      <a16:creationId xmlns:a16="http://schemas.microsoft.com/office/drawing/2014/main" id="{F93C3B82-F09B-46E8-961B-CF48AD979B2A}"/>
                    </a:ext>
                  </a:extLst>
                </p:cNvPr>
                <p:cNvSpPr txBox="1"/>
                <p:nvPr/>
              </p:nvSpPr>
              <p:spPr>
                <a:xfrm>
                  <a:off x="3691550" y="1683233"/>
                  <a:ext cx="275590" cy="3403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50" name="文本框 47">
                  <a:extLst>
                    <a:ext uri="{FF2B5EF4-FFF2-40B4-BE49-F238E27FC236}">
                      <a16:creationId xmlns:a16="http://schemas.microsoft.com/office/drawing/2014/main" id="{F93C3B82-F09B-46E8-961B-CF48AD979B2A}"/>
                    </a:ext>
                  </a:extLst>
                </p:cNvPr>
                <p:cNvSpPr txBox="1">
                  <a:spLocks noRot="1" noChangeAspect="1" noMove="1" noResize="1" noEditPoints="1" noAdjustHandles="1" noChangeArrowheads="1" noChangeShapeType="1" noTextEdit="1"/>
                </p:cNvSpPr>
                <p:nvPr/>
              </p:nvSpPr>
              <p:spPr>
                <a:xfrm>
                  <a:off x="3691550" y="1683233"/>
                  <a:ext cx="275590" cy="340360"/>
                </a:xfrm>
                <a:prstGeom prst="rect">
                  <a:avLst/>
                </a:prstGeom>
                <a:blipFill>
                  <a:blip r:embed="rId21"/>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47">
                  <a:extLst>
                    <a:ext uri="{FF2B5EF4-FFF2-40B4-BE49-F238E27FC236}">
                      <a16:creationId xmlns:a16="http://schemas.microsoft.com/office/drawing/2014/main" id="{9C900CB0-53BA-4380-BA13-9A574E60B6DA}"/>
                    </a:ext>
                  </a:extLst>
                </p:cNvPr>
                <p:cNvSpPr txBox="1"/>
                <p:nvPr/>
              </p:nvSpPr>
              <p:spPr>
                <a:xfrm>
                  <a:off x="459400" y="3261838"/>
                  <a:ext cx="275590" cy="34036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51" name="文本框 47">
                  <a:extLst>
                    <a:ext uri="{FF2B5EF4-FFF2-40B4-BE49-F238E27FC236}">
                      <a16:creationId xmlns:a16="http://schemas.microsoft.com/office/drawing/2014/main" id="{9C900CB0-53BA-4380-BA13-9A574E60B6DA}"/>
                    </a:ext>
                  </a:extLst>
                </p:cNvPr>
                <p:cNvSpPr txBox="1">
                  <a:spLocks noRot="1" noChangeAspect="1" noMove="1" noResize="1" noEditPoints="1" noAdjustHandles="1" noChangeArrowheads="1" noChangeShapeType="1" noTextEdit="1"/>
                </p:cNvSpPr>
                <p:nvPr/>
              </p:nvSpPr>
              <p:spPr>
                <a:xfrm>
                  <a:off x="459400" y="3261838"/>
                  <a:ext cx="275590" cy="340360"/>
                </a:xfrm>
                <a:prstGeom prst="rect">
                  <a:avLst/>
                </a:prstGeom>
                <a:blipFill>
                  <a:blip r:embed="rId2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106">
                  <a:extLst>
                    <a:ext uri="{FF2B5EF4-FFF2-40B4-BE49-F238E27FC236}">
                      <a16:creationId xmlns:a16="http://schemas.microsoft.com/office/drawing/2014/main" id="{1CE77F38-AB1E-42F1-A4F0-EE02832BC175}"/>
                    </a:ext>
                  </a:extLst>
                </p:cNvPr>
                <p:cNvSpPr txBox="1"/>
                <p:nvPr/>
              </p:nvSpPr>
              <p:spPr>
                <a:xfrm>
                  <a:off x="2470150" y="2065843"/>
                  <a:ext cx="279400" cy="27237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2" name="文本框 106">
                  <a:extLst>
                    <a:ext uri="{FF2B5EF4-FFF2-40B4-BE49-F238E27FC236}">
                      <a16:creationId xmlns:a16="http://schemas.microsoft.com/office/drawing/2014/main" id="{1CE77F38-AB1E-42F1-A4F0-EE02832BC175}"/>
                    </a:ext>
                  </a:extLst>
                </p:cNvPr>
                <p:cNvSpPr txBox="1">
                  <a:spLocks noRot="1" noChangeAspect="1" noMove="1" noResize="1" noEditPoints="1" noAdjustHandles="1" noChangeArrowheads="1" noChangeShapeType="1" noTextEdit="1"/>
                </p:cNvSpPr>
                <p:nvPr/>
              </p:nvSpPr>
              <p:spPr>
                <a:xfrm>
                  <a:off x="2470150" y="2065843"/>
                  <a:ext cx="279400" cy="272370"/>
                </a:xfrm>
                <a:prstGeom prst="rect">
                  <a:avLst/>
                </a:prstGeom>
                <a:blipFill>
                  <a:blip r:embed="rId2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1">
                  <a:extLst>
                    <a:ext uri="{FF2B5EF4-FFF2-40B4-BE49-F238E27FC236}">
                      <a16:creationId xmlns:a16="http://schemas.microsoft.com/office/drawing/2014/main" id="{C011AAF1-5B82-4349-B884-1BD148D7ABFE}"/>
                    </a:ext>
                  </a:extLst>
                </p:cNvPr>
                <p:cNvSpPr txBox="1"/>
                <p:nvPr/>
              </p:nvSpPr>
              <p:spPr>
                <a:xfrm>
                  <a:off x="4072550" y="2095348"/>
                  <a:ext cx="279400" cy="27178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53" name="文本框 51">
                  <a:extLst>
                    <a:ext uri="{FF2B5EF4-FFF2-40B4-BE49-F238E27FC236}">
                      <a16:creationId xmlns:a16="http://schemas.microsoft.com/office/drawing/2014/main" id="{C011AAF1-5B82-4349-B884-1BD148D7ABFE}"/>
                    </a:ext>
                  </a:extLst>
                </p:cNvPr>
                <p:cNvSpPr txBox="1">
                  <a:spLocks noRot="1" noChangeAspect="1" noMove="1" noResize="1" noEditPoints="1" noAdjustHandles="1" noChangeArrowheads="1" noChangeShapeType="1" noTextEdit="1"/>
                </p:cNvSpPr>
                <p:nvPr/>
              </p:nvSpPr>
              <p:spPr>
                <a:xfrm>
                  <a:off x="4072550" y="2095348"/>
                  <a:ext cx="279400" cy="271780"/>
                </a:xfrm>
                <a:prstGeom prst="rect">
                  <a:avLst/>
                </a:prstGeom>
                <a:blipFill>
                  <a:blip r:embed="rId2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1">
                  <a:extLst>
                    <a:ext uri="{FF2B5EF4-FFF2-40B4-BE49-F238E27FC236}">
                      <a16:creationId xmlns:a16="http://schemas.microsoft.com/office/drawing/2014/main" id="{381E6A11-53C9-4CF2-83C2-9082EC4B87CB}"/>
                    </a:ext>
                  </a:extLst>
                </p:cNvPr>
                <p:cNvSpPr txBox="1"/>
                <p:nvPr/>
              </p:nvSpPr>
              <p:spPr>
                <a:xfrm>
                  <a:off x="878500" y="3979393"/>
                  <a:ext cx="279400" cy="27178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54" name="文本框 51">
                  <a:extLst>
                    <a:ext uri="{FF2B5EF4-FFF2-40B4-BE49-F238E27FC236}">
                      <a16:creationId xmlns:a16="http://schemas.microsoft.com/office/drawing/2014/main" id="{381E6A11-53C9-4CF2-83C2-9082EC4B87CB}"/>
                    </a:ext>
                  </a:extLst>
                </p:cNvPr>
                <p:cNvSpPr txBox="1">
                  <a:spLocks noRot="1" noChangeAspect="1" noMove="1" noResize="1" noEditPoints="1" noAdjustHandles="1" noChangeArrowheads="1" noChangeShapeType="1" noTextEdit="1"/>
                </p:cNvSpPr>
                <p:nvPr/>
              </p:nvSpPr>
              <p:spPr>
                <a:xfrm>
                  <a:off x="878500" y="3979393"/>
                  <a:ext cx="279400" cy="271780"/>
                </a:xfrm>
                <a:prstGeom prst="rect">
                  <a:avLst/>
                </a:prstGeom>
                <a:blipFill>
                  <a:blip r:embed="rId2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109">
                  <a:extLst>
                    <a:ext uri="{FF2B5EF4-FFF2-40B4-BE49-F238E27FC236}">
                      <a16:creationId xmlns:a16="http://schemas.microsoft.com/office/drawing/2014/main" id="{ED0F3727-0401-4479-8017-67007B23D7AD}"/>
                    </a:ext>
                  </a:extLst>
                </p:cNvPr>
                <p:cNvSpPr txBox="1"/>
                <p:nvPr/>
              </p:nvSpPr>
              <p:spPr>
                <a:xfrm>
                  <a:off x="4456385" y="1699647"/>
                  <a:ext cx="317500" cy="2794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6</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5" name="文本框 109">
                  <a:extLst>
                    <a:ext uri="{FF2B5EF4-FFF2-40B4-BE49-F238E27FC236}">
                      <a16:creationId xmlns:a16="http://schemas.microsoft.com/office/drawing/2014/main" id="{ED0F3727-0401-4479-8017-67007B23D7AD}"/>
                    </a:ext>
                  </a:extLst>
                </p:cNvPr>
                <p:cNvSpPr txBox="1">
                  <a:spLocks noRot="1" noChangeAspect="1" noMove="1" noResize="1" noEditPoints="1" noAdjustHandles="1" noChangeArrowheads="1" noChangeShapeType="1" noTextEdit="1"/>
                </p:cNvSpPr>
                <p:nvPr/>
              </p:nvSpPr>
              <p:spPr>
                <a:xfrm>
                  <a:off x="4456385" y="1699647"/>
                  <a:ext cx="317500" cy="279400"/>
                </a:xfrm>
                <a:prstGeom prst="rect">
                  <a:avLst/>
                </a:prstGeom>
                <a:blipFill>
                  <a:blip r:embed="rId26"/>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4">
                  <a:extLst>
                    <a:ext uri="{FF2B5EF4-FFF2-40B4-BE49-F238E27FC236}">
                      <a16:creationId xmlns:a16="http://schemas.microsoft.com/office/drawing/2014/main" id="{F31E6ACA-96D1-4417-8493-DD6F6BFD16AA}"/>
                    </a:ext>
                  </a:extLst>
                </p:cNvPr>
                <p:cNvSpPr txBox="1"/>
                <p:nvPr/>
              </p:nvSpPr>
              <p:spPr>
                <a:xfrm>
                  <a:off x="1270000" y="3261843"/>
                  <a:ext cx="317500" cy="2794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𝑒</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6</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56" name="文本框 54">
                  <a:extLst>
                    <a:ext uri="{FF2B5EF4-FFF2-40B4-BE49-F238E27FC236}">
                      <a16:creationId xmlns:a16="http://schemas.microsoft.com/office/drawing/2014/main" id="{F31E6ACA-96D1-4417-8493-DD6F6BFD16AA}"/>
                    </a:ext>
                  </a:extLst>
                </p:cNvPr>
                <p:cNvSpPr txBox="1">
                  <a:spLocks noRot="1" noChangeAspect="1" noMove="1" noResize="1" noEditPoints="1" noAdjustHandles="1" noChangeArrowheads="1" noChangeShapeType="1" noTextEdit="1"/>
                </p:cNvSpPr>
                <p:nvPr/>
              </p:nvSpPr>
              <p:spPr>
                <a:xfrm>
                  <a:off x="1270000" y="3261843"/>
                  <a:ext cx="317500" cy="279400"/>
                </a:xfrm>
                <a:prstGeom prst="rect">
                  <a:avLst/>
                </a:prstGeom>
                <a:blipFill>
                  <a:blip r:embed="rId27"/>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111">
                  <a:extLst>
                    <a:ext uri="{FF2B5EF4-FFF2-40B4-BE49-F238E27FC236}">
                      <a16:creationId xmlns:a16="http://schemas.microsoft.com/office/drawing/2014/main" id="{4B2D4DD3-C86E-4AF0-911D-BEF995EA7A40}"/>
                    </a:ext>
                  </a:extLst>
                </p:cNvPr>
                <p:cNvSpPr txBox="1"/>
                <p:nvPr/>
              </p:nvSpPr>
              <p:spPr>
                <a:xfrm>
                  <a:off x="863600" y="3551743"/>
                  <a:ext cx="311150" cy="279400"/>
                </a:xfrm>
                <a:prstGeom prst="rect">
                  <a:avLst/>
                </a:prstGeom>
                <a:solidFill>
                  <a:schemeClr val="accent2"/>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𝑡</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7</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7" name="文本框 111">
                  <a:extLst>
                    <a:ext uri="{FF2B5EF4-FFF2-40B4-BE49-F238E27FC236}">
                      <a16:creationId xmlns:a16="http://schemas.microsoft.com/office/drawing/2014/main" id="{4B2D4DD3-C86E-4AF0-911D-BEF995EA7A40}"/>
                    </a:ext>
                  </a:extLst>
                </p:cNvPr>
                <p:cNvSpPr txBox="1">
                  <a:spLocks noRot="1" noChangeAspect="1" noMove="1" noResize="1" noEditPoints="1" noAdjustHandles="1" noChangeArrowheads="1" noChangeShapeType="1" noTextEdit="1"/>
                </p:cNvSpPr>
                <p:nvPr/>
              </p:nvSpPr>
              <p:spPr>
                <a:xfrm>
                  <a:off x="863600" y="3551743"/>
                  <a:ext cx="311150" cy="279400"/>
                </a:xfrm>
                <a:prstGeom prst="rect">
                  <a:avLst/>
                </a:prstGeom>
                <a:blipFill>
                  <a:blip r:embed="rId28"/>
                  <a:stretch>
                    <a:fillRect/>
                  </a:stretch>
                </a:blipFill>
                <a:ln w="6350">
                  <a:noFill/>
                </a:ln>
              </p:spPr>
              <p:txBody>
                <a:bodyPr/>
                <a:lstStyle/>
                <a:p>
                  <a:r>
                    <a:rPr lang="zh-CN" altLang="en-US">
                      <a:noFill/>
                    </a:rPr>
                    <a:t> </a:t>
                  </a:r>
                </a:p>
              </p:txBody>
            </p:sp>
          </mc:Fallback>
        </mc:AlternateContent>
        <p:cxnSp>
          <p:nvCxnSpPr>
            <p:cNvPr id="58" name="直接连接符 57">
              <a:extLst>
                <a:ext uri="{FF2B5EF4-FFF2-40B4-BE49-F238E27FC236}">
                  <a16:creationId xmlns:a16="http://schemas.microsoft.com/office/drawing/2014/main" id="{6D77B220-B82D-46DD-A994-1397EE9995E3}"/>
                </a:ext>
              </a:extLst>
            </p:cNvPr>
            <p:cNvCxnSpPr>
              <a:stCxn id="7" idx="0"/>
              <a:endCxn id="7" idx="4"/>
            </p:cNvCxnSpPr>
            <p:nvPr/>
          </p:nvCxnSpPr>
          <p:spPr>
            <a:xfrm>
              <a:off x="4225290" y="1605068"/>
              <a:ext cx="425450" cy="79372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4AE54F9-AAAF-478A-AAB9-3FFE8F03C6C1}"/>
                </a:ext>
              </a:extLst>
            </p:cNvPr>
            <p:cNvCxnSpPr/>
            <p:nvPr/>
          </p:nvCxnSpPr>
          <p:spPr>
            <a:xfrm>
              <a:off x="1005500" y="3139100"/>
              <a:ext cx="425450" cy="7931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11080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01D36-2CEC-49EC-B5A0-A2BC8A89452C}"/>
              </a:ext>
            </a:extLst>
          </p:cNvPr>
          <p:cNvSpPr>
            <a:spLocks noGrp="1"/>
          </p:cNvSpPr>
          <p:nvPr>
            <p:ph type="title"/>
          </p:nvPr>
        </p:nvSpPr>
        <p:spPr/>
        <p:txBody>
          <a:bodyPr/>
          <a:lstStyle/>
          <a:p>
            <a:r>
              <a:rPr lang="en-US" altLang="zh-CN" b="1" dirty="0"/>
              <a:t>Barcodes </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5A4D0F7-0F4A-4D16-8BF0-8ADFB45B7052}"/>
                  </a:ext>
                </a:extLst>
              </p:cNvPr>
              <p:cNvSpPr>
                <a:spLocks noGrp="1"/>
              </p:cNvSpPr>
              <p:nvPr>
                <p:ph idx="1"/>
              </p:nvPr>
            </p:nvSpPr>
            <p:spPr>
              <a:xfrm>
                <a:off x="628650" y="1825625"/>
                <a:ext cx="7759976" cy="4351338"/>
              </a:xfrm>
            </p:spPr>
            <p:txBody>
              <a:bodyPr/>
              <a:lstStyle/>
              <a:p>
                <a:pPr marL="0" indent="0">
                  <a:buNone/>
                </a:pPr>
                <a:r>
                  <a:rPr lang="en-US" altLang="zh-CN" dirty="0"/>
                  <a:t>Given an arbitrary filtration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oMath>
                </a14:m>
                <a:r>
                  <a:rPr lang="en-US" altLang="zh-CN" dirty="0"/>
                  <a:t>, </a:t>
                </a:r>
              </a:p>
              <a:p>
                <a:pPr marL="0" indent="0" algn="ctr">
                  <a:buNone/>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b="0" i="0" smtClean="0">
                              <a:latin typeface="Cambria Math" panose="02040503050406030204" pitchFamily="18" charset="0"/>
                            </a:rPr>
                            <m:t>L</m:t>
                          </m:r>
                        </m:e>
                        <m:sub>
                          <m:r>
                            <a:rPr lang="en-US" altLang="zh-CN">
                              <a:latin typeface="Cambria Math" panose="02040503050406030204" pitchFamily="18" charset="0"/>
                            </a:rPr>
                            <m:t>0</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𝑛</m:t>
                          </m:r>
                        </m:sub>
                      </m:sSub>
                    </m:oMath>
                  </m:oMathPara>
                </a14:m>
                <a:endParaRPr lang="en-US" altLang="zh-CN" dirty="0"/>
              </a:p>
              <a:p>
                <a:pPr marL="0" indent="0">
                  <a:buNone/>
                </a:pPr>
                <a:r>
                  <a:rPr lang="en-US" altLang="zh-CN" dirty="0"/>
                  <a:t>Suppose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𝑗</m:t>
                        </m:r>
                      </m:sub>
                    </m:sSub>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𝑘</m:t>
                        </m:r>
                      </m:sub>
                    </m:sSub>
                  </m:oMath>
                </a14:m>
                <a:r>
                  <a:rPr lang="en-US" altLang="zh-CN" dirty="0"/>
                  <a:t> is a pair of simplices. Let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0" smtClean="0">
                        <a:latin typeface="Cambria Math" panose="02040503050406030204" pitchFamily="18" charset="0"/>
                      </a:rPr>
                      <m:t>,</m:t>
                    </m:r>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r>
                  <a:rPr lang="en-US" altLang="zh-CN" dirty="0"/>
                  <a:t> be the time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𝜎</m:t>
                        </m:r>
                      </m:e>
                      <m:sub>
                        <m:r>
                          <a:rPr lang="en-US" altLang="zh-CN" b="0" i="1" smtClean="0">
                            <a:latin typeface="Cambria Math" panose="02040503050406030204" pitchFamily="18" charset="0"/>
                          </a:rPr>
                          <m:t>𝑗</m:t>
                        </m:r>
                      </m:sub>
                    </m:sSub>
                  </m:oMath>
                </a14:m>
                <a:r>
                  <a:rPr lang="en-US" altLang="zh-CN" dirty="0"/>
                  <a:t> and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𝜏</m:t>
                        </m:r>
                      </m:e>
                      <m:sub>
                        <m:r>
                          <a:rPr lang="en-US" altLang="zh-CN" b="0" i="1" smtClean="0">
                            <a:latin typeface="Cambria Math" panose="02040503050406030204" pitchFamily="18" charset="0"/>
                          </a:rPr>
                          <m:t>𝑘</m:t>
                        </m:r>
                      </m:sub>
                    </m:sSub>
                  </m:oMath>
                </a14:m>
                <a:r>
                  <a:rPr lang="en-US" altLang="zh-CN" dirty="0"/>
                  <a:t> entering the filtration. The open and closed interval </a:t>
                </a:r>
                <a14:m>
                  <m:oMath xmlns:m="http://schemas.openxmlformats.org/officeDocument/2006/math">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r>
                  <a:rPr lang="en-US" altLang="zh-CN" dirty="0"/>
                  <a:t> is called a barcode. </a:t>
                </a:r>
              </a:p>
              <a:p>
                <a:pPr marL="0" indent="0">
                  <a:buNone/>
                </a:pPr>
                <a:endParaRPr lang="en-US" altLang="zh-CN" dirty="0"/>
              </a:p>
              <a:p>
                <a:pPr marL="0" indent="0">
                  <a:buNone/>
                </a:pPr>
                <a:r>
                  <a:rPr lang="en-US" altLang="zh-CN" dirty="0"/>
                  <a:t>If </a:t>
                </a:r>
                <a14:m>
                  <m:oMath xmlns:m="http://schemas.openxmlformats.org/officeDocument/2006/math">
                    <m:r>
                      <a:rPr lang="en-US" altLang="zh-CN" b="0" i="1" smtClean="0">
                        <a:latin typeface="Cambria Math" panose="02040503050406030204" pitchFamily="18" charset="0"/>
                      </a:rPr>
                      <m:t>𝜂</m:t>
                    </m:r>
                  </m:oMath>
                </a14:m>
                <a:r>
                  <a:rPr lang="zh-CN" altLang="en-US" dirty="0"/>
                  <a:t> </a:t>
                </a:r>
                <a:r>
                  <a:rPr lang="en-US" altLang="zh-CN" dirty="0"/>
                  <a:t>is a positive simplex paired with infinity,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oMath>
                </a14:m>
                <a:endParaRPr lang="zh-CN" altLang="en-US" dirty="0"/>
              </a:p>
            </p:txBody>
          </p:sp>
        </mc:Choice>
        <mc:Fallback xmlns="">
          <p:sp>
            <p:nvSpPr>
              <p:cNvPr id="3" name="内容占位符 2">
                <a:extLst>
                  <a:ext uri="{FF2B5EF4-FFF2-40B4-BE49-F238E27FC236}">
                    <a16:creationId xmlns:a16="http://schemas.microsoft.com/office/drawing/2014/main" id="{05A4D0F7-0F4A-4D16-8BF0-8ADFB45B7052}"/>
                  </a:ext>
                </a:extLst>
              </p:cNvPr>
              <p:cNvSpPr>
                <a:spLocks noGrp="1" noRot="1" noChangeAspect="1" noMove="1" noResize="1" noEditPoints="1" noAdjustHandles="1" noChangeArrowheads="1" noChangeShapeType="1" noTextEdit="1"/>
              </p:cNvSpPr>
              <p:nvPr>
                <p:ph idx="1"/>
              </p:nvPr>
            </p:nvSpPr>
            <p:spPr>
              <a:xfrm>
                <a:off x="628650" y="1825625"/>
                <a:ext cx="7759976" cy="4351338"/>
              </a:xfrm>
              <a:blipFill>
                <a:blip r:embed="rId3"/>
                <a:stretch>
                  <a:fillRect l="-157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28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ED3F35-67CF-46BD-9C6C-ECFB292D3877}"/>
              </a:ext>
            </a:extLst>
          </p:cNvPr>
          <p:cNvSpPr>
            <a:spLocks noGrp="1"/>
          </p:cNvSpPr>
          <p:nvPr>
            <p:ph type="title"/>
          </p:nvPr>
        </p:nvSpPr>
        <p:spPr/>
        <p:txBody>
          <a:bodyPr/>
          <a:lstStyle/>
          <a:p>
            <a:r>
              <a:rPr lang="en-US" altLang="zh-CN" b="1" dirty="0"/>
              <a:t>Barcodes </a:t>
            </a:r>
            <a:endParaRPr lang="zh-CN" altLang="en-US" dirty="0"/>
          </a:p>
        </p:txBody>
      </p:sp>
      <p:sp>
        <p:nvSpPr>
          <p:cNvPr id="3" name="内容占位符 2">
            <a:extLst>
              <a:ext uri="{FF2B5EF4-FFF2-40B4-BE49-F238E27FC236}">
                <a16:creationId xmlns:a16="http://schemas.microsoft.com/office/drawing/2014/main" id="{DD578562-1667-4631-93E0-29E0B4DFDFAD}"/>
              </a:ext>
            </a:extLst>
          </p:cNvPr>
          <p:cNvSpPr>
            <a:spLocks noGrp="1"/>
          </p:cNvSpPr>
          <p:nvPr>
            <p:ph idx="1"/>
          </p:nvPr>
        </p:nvSpPr>
        <p:spPr/>
        <p:txBody>
          <a:bodyPr/>
          <a:lstStyle/>
          <a:p>
            <a:r>
              <a:rPr lang="en-US" altLang="zh-CN" dirty="0"/>
              <a:t>Long barcodes imply the true homology</a:t>
            </a:r>
          </a:p>
          <a:p>
            <a:r>
              <a:rPr lang="en-US" altLang="zh-CN" dirty="0"/>
              <a:t>Short barcode are topological noises</a:t>
            </a:r>
            <a:endParaRPr lang="zh-CN" altLang="en-US" dirty="0"/>
          </a:p>
        </p:txBody>
      </p:sp>
    </p:spTree>
    <p:extLst>
      <p:ext uri="{BB962C8B-B14F-4D97-AF65-F5344CB8AC3E}">
        <p14:creationId xmlns:p14="http://schemas.microsoft.com/office/powerpoint/2010/main" val="3623435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B01350E1-C3BC-43FF-A53C-B6D3AA46B05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77077" y="365126"/>
            <a:ext cx="7886700" cy="6127748"/>
          </a:xfrm>
          <a:prstGeom prst="rect">
            <a:avLst/>
          </a:prstGeom>
        </p:spPr>
      </p:pic>
    </p:spTree>
    <p:extLst>
      <p:ext uri="{BB962C8B-B14F-4D97-AF65-F5344CB8AC3E}">
        <p14:creationId xmlns:p14="http://schemas.microsoft.com/office/powerpoint/2010/main" val="195360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498B1E-26B3-47D6-8338-356725807CCD}"/>
              </a:ext>
            </a:extLst>
          </p:cNvPr>
          <p:cNvSpPr>
            <a:spLocks noGrp="1"/>
          </p:cNvSpPr>
          <p:nvPr>
            <p:ph type="title"/>
          </p:nvPr>
        </p:nvSpPr>
        <p:spPr/>
        <p:txBody>
          <a:bodyPr/>
          <a:lstStyle/>
          <a:p>
            <a:r>
              <a:rPr lang="en-US" altLang="zh-CN" b="1" dirty="0"/>
              <a:t>Barcodes</a:t>
            </a:r>
            <a:r>
              <a:rPr lang="zh-CN" altLang="en-US" b="1" dirty="0"/>
              <a:t> </a:t>
            </a:r>
          </a:p>
        </p:txBody>
      </p:sp>
      <p:sp>
        <p:nvSpPr>
          <p:cNvPr id="3" name="内容占位符 2">
            <a:extLst>
              <a:ext uri="{FF2B5EF4-FFF2-40B4-BE49-F238E27FC236}">
                <a16:creationId xmlns:a16="http://schemas.microsoft.com/office/drawing/2014/main" id="{9EEDAEEB-5514-450E-BA29-B333D343745F}"/>
              </a:ext>
            </a:extLst>
          </p:cNvPr>
          <p:cNvSpPr>
            <a:spLocks noGrp="1"/>
          </p:cNvSpPr>
          <p:nvPr>
            <p:ph idx="1"/>
          </p:nvPr>
        </p:nvSpPr>
        <p:spPr/>
        <p:txBody>
          <a:bodyPr/>
          <a:lstStyle/>
          <a:p>
            <a:r>
              <a:rPr lang="en-US" altLang="zh-CN" dirty="0"/>
              <a:t>Barcodes are invariants of a filtration</a:t>
            </a:r>
          </a:p>
          <a:p>
            <a:endParaRPr lang="en-US" altLang="zh-CN" dirty="0"/>
          </a:p>
          <a:p>
            <a:pPr marL="0" indent="0">
              <a:buNone/>
            </a:pPr>
            <a:r>
              <a:rPr lang="en-US" altLang="zh-CN" dirty="0"/>
              <a:t>Reference: </a:t>
            </a:r>
            <a:r>
              <a:rPr lang="en-US" altLang="zh-CN" dirty="0" err="1"/>
              <a:t>G.Carlsson</a:t>
            </a:r>
            <a:r>
              <a:rPr lang="en-US" altLang="zh-CN" dirty="0"/>
              <a:t>, </a:t>
            </a:r>
            <a:r>
              <a:rPr lang="en-US" altLang="zh-CN" dirty="0" err="1"/>
              <a:t>A.Zomorodian</a:t>
            </a:r>
            <a:r>
              <a:rPr lang="en-US" altLang="zh-CN" dirty="0"/>
              <a:t> </a:t>
            </a:r>
            <a:r>
              <a:rPr lang="en-US" altLang="zh-CN" i="1" dirty="0"/>
              <a:t>Computing Persistent Homology</a:t>
            </a:r>
          </a:p>
          <a:p>
            <a:pPr marL="0" indent="0">
              <a:buNone/>
            </a:pPr>
            <a:endParaRPr lang="zh-CN" altLang="en-US" dirty="0"/>
          </a:p>
        </p:txBody>
      </p:sp>
    </p:spTree>
    <p:extLst>
      <p:ext uri="{BB962C8B-B14F-4D97-AF65-F5344CB8AC3E}">
        <p14:creationId xmlns:p14="http://schemas.microsoft.com/office/powerpoint/2010/main" val="2305102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101895-BD9C-4589-A0E8-06E8290243CC}"/>
              </a:ext>
            </a:extLst>
          </p:cNvPr>
          <p:cNvSpPr>
            <a:spLocks noGrp="1"/>
          </p:cNvSpPr>
          <p:nvPr>
            <p:ph type="title"/>
          </p:nvPr>
        </p:nvSpPr>
        <p:spPr/>
        <p:txBody>
          <a:bodyPr/>
          <a:lstStyle/>
          <a:p>
            <a:r>
              <a:rPr lang="en-US" altLang="zh-CN" b="1" dirty="0"/>
              <a:t>Nerves </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353119D-2549-4B94-870B-82748AEC19FC}"/>
                  </a:ext>
                </a:extLst>
              </p:cNvPr>
              <p:cNvSpPr>
                <a:spLocks noGrp="1"/>
              </p:cNvSpPr>
              <p:nvPr>
                <p:ph idx="1"/>
              </p:nvPr>
            </p:nvSpPr>
            <p:spPr/>
            <p:txBody>
              <a:bodyPr/>
              <a:lstStyle/>
              <a:p>
                <a:pPr marL="0" indent="0">
                  <a:buNone/>
                </a:pPr>
                <a:r>
                  <a:rPr lang="en-US" altLang="zh-CN" dirty="0"/>
                  <a:t>Let </a:t>
                </a:r>
                <a14:m>
                  <m:oMath xmlns:m="http://schemas.openxmlformats.org/officeDocument/2006/math">
                    <m:r>
                      <a:rPr lang="en-US" altLang="zh-CN" b="1" i="0" smtClean="0">
                        <a:latin typeface="Cambria Math" panose="02040503050406030204" pitchFamily="18" charset="0"/>
                        <a:ea typeface="Cambria Math" panose="02040503050406030204" pitchFamily="18" charset="0"/>
                      </a:rPr>
                      <m:t>𝐅</m:t>
                    </m:r>
                    <m:r>
                      <a:rPr lang="en-US" altLang="zh-CN" b="0" i="0" smtClean="0">
                        <a:latin typeface="Cambria Math" panose="02040503050406030204" pitchFamily="18" charset="0"/>
                      </a:rPr>
                      <m:t>=</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latin typeface="Blackadder ITC" panose="04020505051007020D02" pitchFamily="82" charset="0"/>
                  </a:rPr>
                  <a:t> </a:t>
                </a:r>
                <a:r>
                  <a:rPr lang="en-US" altLang="zh-CN" dirty="0"/>
                  <a:t>be a finite cover of space </a:t>
                </a:r>
                <a14:m>
                  <m:oMath xmlns:m="http://schemas.openxmlformats.org/officeDocument/2006/math">
                    <m:r>
                      <a:rPr lang="en-US" altLang="zh-CN" b="0" i="1" smtClean="0">
                        <a:latin typeface="Cambria Math" panose="02040503050406030204" pitchFamily="18" charset="0"/>
                      </a:rPr>
                      <m:t>𝑀</m:t>
                    </m:r>
                  </m:oMath>
                </a14:m>
                <a:r>
                  <a:rPr lang="en-US" altLang="zh-CN" dirty="0"/>
                  <a:t>. A </a:t>
                </a:r>
                <a14:m>
                  <m:oMath xmlns:m="http://schemas.openxmlformats.org/officeDocument/2006/math">
                    <m:r>
                      <m:rPr>
                        <m:sty m:val="p"/>
                      </m:rPr>
                      <a:rPr lang="en-US" altLang="zh-CN">
                        <a:latin typeface="Cambria Math" panose="02040503050406030204" pitchFamily="18" charset="0"/>
                      </a:rPr>
                      <m:t>k</m:t>
                    </m:r>
                  </m:oMath>
                </a14:m>
                <a:r>
                  <a:rPr lang="en-US" altLang="zh-CN" dirty="0"/>
                  <a:t>-simplex is spanned by </a:t>
                </a:r>
                <a14:m>
                  <m:oMath xmlns:m="http://schemas.openxmlformats.org/officeDocument/2006/math">
                    <m:r>
                      <m:rPr>
                        <m:sty m:val="p"/>
                      </m:rPr>
                      <a:rPr lang="en-US" altLang="zh-CN">
                        <a:latin typeface="Cambria Math" panose="02040503050406030204" pitchFamily="18" charset="0"/>
                      </a:rPr>
                      <m:t>k</m:t>
                    </m:r>
                    <m:r>
                      <a:rPr lang="en-US" altLang="zh-CN">
                        <a:latin typeface="Cambria Math" panose="02040503050406030204" pitchFamily="18" charset="0"/>
                      </a:rPr>
                      <m:t>+1</m:t>
                    </m:r>
                  </m:oMath>
                </a14:m>
                <a:r>
                  <a:rPr lang="en-US" altLang="zh-CN" dirty="0"/>
                  <a:t> elements in </a:t>
                </a:r>
                <a14:m>
                  <m:oMath xmlns:m="http://schemas.openxmlformats.org/officeDocument/2006/math">
                    <m:r>
                      <a:rPr lang="en-US" altLang="zh-CN" b="1" i="0" smtClean="0">
                        <a:latin typeface="Cambria Math" panose="02040503050406030204" pitchFamily="18" charset="0"/>
                      </a:rPr>
                      <m:t>𝐅</m:t>
                    </m:r>
                  </m:oMath>
                </a14:m>
                <a:r>
                  <a:rPr lang="en-US" altLang="zh-CN" dirty="0"/>
                  <a:t> if the </a:t>
                </a:r>
                <a14:m>
                  <m:oMath xmlns:m="http://schemas.openxmlformats.org/officeDocument/2006/math">
                    <m:r>
                      <a:rPr lang="en-US" altLang="zh-CN">
                        <a:latin typeface="Cambria Math" panose="02040503050406030204" pitchFamily="18" charset="0"/>
                      </a:rPr>
                      <m:t>(</m:t>
                    </m:r>
                    <m:r>
                      <m:rPr>
                        <m:sty m:val="p"/>
                      </m:rPr>
                      <a:rPr lang="en-US" altLang="zh-CN">
                        <a:latin typeface="Cambria Math" panose="02040503050406030204" pitchFamily="18" charset="0"/>
                      </a:rPr>
                      <m:t>k</m:t>
                    </m:r>
                    <m:r>
                      <a:rPr lang="en-US" altLang="zh-CN">
                        <a:latin typeface="Cambria Math" panose="02040503050406030204" pitchFamily="18" charset="0"/>
                      </a:rPr>
                      <m:t>+1)</m:t>
                    </m:r>
                  </m:oMath>
                </a14:m>
                <a:r>
                  <a:rPr lang="en-US" altLang="zh-CN" dirty="0"/>
                  <a:t>-intersection of these sets is not empty. i.e.</a:t>
                </a:r>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Nerve</m:t>
                      </m:r>
                      <m:r>
                        <a:rPr lang="en-US" altLang="zh-CN">
                          <a:latin typeface="Cambria Math" panose="02040503050406030204" pitchFamily="18" charset="0"/>
                        </a:rPr>
                        <m:t> </m:t>
                      </m:r>
                      <m:r>
                        <m:rPr>
                          <m:sty m:val="p"/>
                        </m:rPr>
                        <a:rPr lang="en-US" altLang="zh-CN">
                          <a:latin typeface="Cambria Math" panose="02040503050406030204" pitchFamily="18" charset="0"/>
                        </a:rPr>
                        <m:t>of</m:t>
                      </m:r>
                      <m:r>
                        <a:rPr lang="en-US" altLang="zh-CN">
                          <a:latin typeface="Cambria Math" panose="02040503050406030204" pitchFamily="18" charset="0"/>
                        </a:rPr>
                        <m:t> </m:t>
                      </m:r>
                      <m:r>
                        <a:rPr lang="en-US" altLang="zh-CN" b="1" i="1">
                          <a:latin typeface="Cambria Math" panose="02040503050406030204" pitchFamily="18" charset="0"/>
                        </a:rPr>
                        <m:t>𝐅</m:t>
                      </m:r>
                      <m:r>
                        <a:rPr lang="en-US" altLang="zh-CN">
                          <a:latin typeface="Cambria Math" panose="02040503050406030204" pitchFamily="18" charset="0"/>
                        </a:rPr>
                        <m:t>≔{</m:t>
                      </m:r>
                      <m:r>
                        <m:rPr>
                          <m:sty m:val="p"/>
                        </m:rPr>
                        <a:rPr lang="en-US" altLang="zh-CN" b="0" i="0" smtClean="0">
                          <a:latin typeface="Cambria Math" panose="02040503050406030204" pitchFamily="18" charset="0"/>
                        </a:rPr>
                        <m:t>U</m:t>
                      </m:r>
                      <m:r>
                        <a:rPr lang="en-US" altLang="zh-CN">
                          <a:latin typeface="Cambria Math" panose="02040503050406030204" pitchFamily="18" charset="0"/>
                        </a:rPr>
                        <m:t>⊂</m:t>
                      </m:r>
                      <m:r>
                        <a:rPr lang="en-US" altLang="zh-CN" b="1" i="1">
                          <a:latin typeface="Cambria Math" panose="02040503050406030204" pitchFamily="18" charset="0"/>
                        </a:rPr>
                        <m:t>𝐅</m:t>
                      </m:r>
                      <m:r>
                        <a:rPr lang="en-US" altLang="zh-CN">
                          <a:latin typeface="Cambria Math" panose="02040503050406030204" pitchFamily="18" charset="0"/>
                        </a:rPr>
                        <m:t>|∩</m:t>
                      </m:r>
                      <m:r>
                        <m:rPr>
                          <m:sty m:val="p"/>
                        </m:rPr>
                        <a:rPr lang="en-US" altLang="zh-CN" b="0" i="0" smtClean="0">
                          <a:latin typeface="Cambria Math" panose="02040503050406030204" pitchFamily="18" charset="0"/>
                        </a:rPr>
                        <m:t>U</m:t>
                      </m:r>
                      <m:r>
                        <a:rPr lang="en-US" altLang="zh-CN">
                          <a:latin typeface="Cambria Math" panose="02040503050406030204" pitchFamily="18" charset="0"/>
                        </a:rPr>
                        <m:t>≠∅}</m:t>
                      </m:r>
                    </m:oMath>
                  </m:oMathPara>
                </a14:m>
                <a:endParaRPr lang="zh-CN"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7353119D-2549-4B94-870B-82748AEC19FC}"/>
                  </a:ext>
                </a:extLst>
              </p:cNvPr>
              <p:cNvSpPr>
                <a:spLocks noGrp="1" noRot="1" noChangeAspect="1" noMove="1" noResize="1" noEditPoints="1" noAdjustHandles="1" noChangeArrowheads="1" noChangeShapeType="1" noTextEdit="1"/>
              </p:cNvSpPr>
              <p:nvPr>
                <p:ph idx="1"/>
              </p:nvPr>
            </p:nvSpPr>
            <p:spPr>
              <a:blipFill>
                <a:blip r:embed="rId3"/>
                <a:stretch>
                  <a:fillRect l="-1546" t="-2661" r="-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4314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DD260-CB27-4D48-B7B9-0080A4DF610E}"/>
              </a:ext>
            </a:extLst>
          </p:cNvPr>
          <p:cNvSpPr>
            <a:spLocks noGrp="1"/>
          </p:cNvSpPr>
          <p:nvPr>
            <p:ph type="title"/>
          </p:nvPr>
        </p:nvSpPr>
        <p:spPr/>
        <p:txBody>
          <a:bodyPr/>
          <a:lstStyle/>
          <a:p>
            <a:r>
              <a:rPr lang="cs-CZ" altLang="zh-CN" b="1" dirty="0"/>
              <a:t>Č</a:t>
            </a:r>
            <a:r>
              <a:rPr lang="en-US" altLang="zh-CN" b="1" dirty="0" err="1"/>
              <a:t>ech</a:t>
            </a:r>
            <a:r>
              <a:rPr lang="cs-CZ" altLang="zh-CN" b="1" dirty="0"/>
              <a:t> complexes</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6C58575-2C67-46EA-89C5-FAAF3D633179}"/>
                  </a:ext>
                </a:extLst>
              </p:cNvPr>
              <p:cNvSpPr>
                <a:spLocks noGrp="1"/>
              </p:cNvSpPr>
              <p:nvPr>
                <p:ph idx="1"/>
              </p:nvPr>
            </p:nvSpPr>
            <p:spPr/>
            <p:txBody>
              <a:bodyPr/>
              <a:lstStyle/>
              <a:p>
                <a:pPr marL="0" indent="0">
                  <a:buNone/>
                </a:pPr>
                <a:r>
                  <a:rPr lang="cs-CZ" altLang="zh-CN" dirty="0"/>
                  <a:t>Let </a:t>
                </a:r>
                <a14:m>
                  <m:oMath xmlns:m="http://schemas.openxmlformats.org/officeDocument/2006/math">
                    <m:r>
                      <a:rPr lang="en-US" altLang="zh-CN" b="0" i="1" smtClean="0">
                        <a:latin typeface="Cambria Math" panose="02040503050406030204" pitchFamily="18" charset="0"/>
                      </a:rPr>
                      <m:t>𝑋</m:t>
                    </m:r>
                  </m:oMath>
                </a14:m>
                <a:r>
                  <a:rPr lang="en-US" altLang="zh-CN" dirty="0"/>
                  <a:t> be a data set, </a:t>
                </a:r>
                <a14:m>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&gt;0</m:t>
                    </m:r>
                  </m:oMath>
                </a14:m>
                <a:r>
                  <a:rPr lang="en-US" altLang="zh-CN" dirty="0"/>
                  <a:t> be a positive number. The closed balls centered at each data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𝑖</m:t>
                        </m:r>
                      </m:sub>
                    </m:sSub>
                  </m:oMath>
                </a14:m>
                <a:r>
                  <a:rPr lang="en-US" altLang="zh-CN" dirty="0"/>
                  <a:t> with radius r give a cover </a:t>
                </a:r>
                <a14:m>
                  <m:oMath xmlns:m="http://schemas.openxmlformats.org/officeDocument/2006/math">
                    <m:r>
                      <a:rPr lang="en-US" altLang="zh-CN" b="1" i="0" smtClean="0">
                        <a:latin typeface="Cambria Math" panose="02040503050406030204" pitchFamily="18" charset="0"/>
                      </a:rPr>
                      <m:t>𝐅</m:t>
                    </m:r>
                  </m:oMath>
                </a14:m>
                <a:r>
                  <a:rPr lang="en-US" altLang="zh-CN" dirty="0"/>
                  <a:t> of </a:t>
                </a:r>
                <a14:m>
                  <m:oMath xmlns:m="http://schemas.openxmlformats.org/officeDocument/2006/math">
                    <m:r>
                      <a:rPr lang="en-US" altLang="zh-CN" b="0" i="1" smtClean="0">
                        <a:latin typeface="Cambria Math" panose="02040503050406030204" pitchFamily="18" charset="0"/>
                      </a:rPr>
                      <m:t>𝑋</m:t>
                    </m:r>
                  </m:oMath>
                </a14:m>
                <a:r>
                  <a:rPr lang="en-US" altLang="zh-CN" dirty="0"/>
                  <a:t>.</a:t>
                </a:r>
                <a:r>
                  <a:rPr lang="cs-CZ" altLang="zh-CN" dirty="0"/>
                  <a:t> </a:t>
                </a:r>
                <a:r>
                  <a:rPr lang="en-US" altLang="zh-CN" dirty="0"/>
                  <a:t>The nerve of </a:t>
                </a:r>
                <a14:m>
                  <m:oMath xmlns:m="http://schemas.openxmlformats.org/officeDocument/2006/math">
                    <m:r>
                      <a:rPr lang="en-US" altLang="zh-CN" b="1">
                        <a:latin typeface="Cambria Math" panose="02040503050406030204" pitchFamily="18" charset="0"/>
                      </a:rPr>
                      <m:t>𝐅</m:t>
                    </m:r>
                  </m:oMath>
                </a14:m>
                <a:r>
                  <a:rPr lang="zh-CN" altLang="en-US" dirty="0"/>
                  <a:t> </a:t>
                </a:r>
                <a:r>
                  <a:rPr lang="en-US" altLang="zh-CN" dirty="0"/>
                  <a:t>is a simplicial complex, called </a:t>
                </a:r>
                <a:r>
                  <a:rPr lang="cs-CZ" altLang="zh-CN" b="1" dirty="0"/>
                  <a:t>Čech</a:t>
                </a:r>
                <a:r>
                  <a:rPr lang="en-US" altLang="zh-CN" b="1" dirty="0"/>
                  <a:t> complex</a:t>
                </a:r>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D6C58575-2C67-46EA-89C5-FAAF3D633179}"/>
                  </a:ext>
                </a:extLst>
              </p:cNvPr>
              <p:cNvSpPr>
                <a:spLocks noGrp="1" noRot="1" noChangeAspect="1" noMove="1" noResize="1" noEditPoints="1" noAdjustHandles="1" noChangeArrowheads="1" noChangeShapeType="1" noTextEdit="1"/>
              </p:cNvSpPr>
              <p:nvPr>
                <p:ph idx="1"/>
              </p:nvPr>
            </p:nvSpPr>
            <p:spPr>
              <a:blipFill>
                <a:blip r:embed="rId3"/>
                <a:stretch>
                  <a:fillRect l="-1546" t="-2241" r="-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32940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画布 15">
            <a:extLst>
              <a:ext uri="{FF2B5EF4-FFF2-40B4-BE49-F238E27FC236}">
                <a16:creationId xmlns:a16="http://schemas.microsoft.com/office/drawing/2014/main" id="{D079B768-EDAD-49F0-82FF-E02631AD9423}"/>
              </a:ext>
            </a:extLst>
          </p:cNvPr>
          <p:cNvGrpSpPr/>
          <p:nvPr/>
        </p:nvGrpSpPr>
        <p:grpSpPr>
          <a:xfrm>
            <a:off x="99390" y="616226"/>
            <a:ext cx="9044609" cy="5277678"/>
            <a:chOff x="0" y="0"/>
            <a:chExt cx="5274310" cy="2702999"/>
          </a:xfrm>
        </p:grpSpPr>
        <p:sp>
          <p:nvSpPr>
            <p:cNvPr id="5" name="矩形 4">
              <a:extLst>
                <a:ext uri="{FF2B5EF4-FFF2-40B4-BE49-F238E27FC236}">
                  <a16:creationId xmlns:a16="http://schemas.microsoft.com/office/drawing/2014/main" id="{A2D118D8-02D7-4574-9E43-66D9C534CDBB}"/>
                </a:ext>
              </a:extLst>
            </p:cNvPr>
            <p:cNvSpPr/>
            <p:nvPr/>
          </p:nvSpPr>
          <p:spPr>
            <a:xfrm>
              <a:off x="0" y="0"/>
              <a:ext cx="5274310" cy="2702560"/>
            </a:xfrm>
            <a:prstGeom prst="rect">
              <a:avLst/>
            </a:prstGeom>
            <a:ln>
              <a:noFill/>
            </a:ln>
          </p:spPr>
        </p:sp>
        <p:sp>
          <p:nvSpPr>
            <p:cNvPr id="6" name="椭圆 5">
              <a:extLst>
                <a:ext uri="{FF2B5EF4-FFF2-40B4-BE49-F238E27FC236}">
                  <a16:creationId xmlns:a16="http://schemas.microsoft.com/office/drawing/2014/main" id="{F111D390-2523-4F26-B806-ECC3470235A5}"/>
                </a:ext>
              </a:extLst>
            </p:cNvPr>
            <p:cNvSpPr/>
            <p:nvPr/>
          </p:nvSpPr>
          <p:spPr>
            <a:xfrm>
              <a:off x="824185" y="645599"/>
              <a:ext cx="1390650" cy="13462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7" name="椭圆 6">
              <a:extLst>
                <a:ext uri="{FF2B5EF4-FFF2-40B4-BE49-F238E27FC236}">
                  <a16:creationId xmlns:a16="http://schemas.microsoft.com/office/drawing/2014/main" id="{40425BCE-2655-4B4F-A2B0-765323B0F3F6}"/>
                </a:ext>
              </a:extLst>
            </p:cNvPr>
            <p:cNvSpPr/>
            <p:nvPr/>
          </p:nvSpPr>
          <p:spPr>
            <a:xfrm>
              <a:off x="1206500" y="691318"/>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8" name="椭圆 7">
              <a:extLst>
                <a:ext uri="{FF2B5EF4-FFF2-40B4-BE49-F238E27FC236}">
                  <a16:creationId xmlns:a16="http://schemas.microsoft.com/office/drawing/2014/main" id="{FC855EF0-F2F6-4EB9-9DFF-1FAF81069DCB}"/>
                </a:ext>
              </a:extLst>
            </p:cNvPr>
            <p:cNvSpPr/>
            <p:nvPr/>
          </p:nvSpPr>
          <p:spPr>
            <a:xfrm>
              <a:off x="2048465" y="882749"/>
              <a:ext cx="45085" cy="45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9" name="椭圆 8">
              <a:extLst>
                <a:ext uri="{FF2B5EF4-FFF2-40B4-BE49-F238E27FC236}">
                  <a16:creationId xmlns:a16="http://schemas.microsoft.com/office/drawing/2014/main" id="{BE626999-85E3-4D57-96FC-6C7296413291}"/>
                </a:ext>
              </a:extLst>
            </p:cNvPr>
            <p:cNvSpPr/>
            <p:nvPr/>
          </p:nvSpPr>
          <p:spPr>
            <a:xfrm>
              <a:off x="808650" y="1403449"/>
              <a:ext cx="45085" cy="45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0" name="椭圆 9">
              <a:extLst>
                <a:ext uri="{FF2B5EF4-FFF2-40B4-BE49-F238E27FC236}">
                  <a16:creationId xmlns:a16="http://schemas.microsoft.com/office/drawing/2014/main" id="{8579E99C-E1AC-49C0-9E32-043ED2B5E896}"/>
                </a:ext>
              </a:extLst>
            </p:cNvPr>
            <p:cNvSpPr/>
            <p:nvPr/>
          </p:nvSpPr>
          <p:spPr>
            <a:xfrm>
              <a:off x="1443650" y="1968599"/>
              <a:ext cx="45085" cy="45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 name="椭圆 10">
              <a:extLst>
                <a:ext uri="{FF2B5EF4-FFF2-40B4-BE49-F238E27FC236}">
                  <a16:creationId xmlns:a16="http://schemas.microsoft.com/office/drawing/2014/main" id="{D44308D1-415D-4CC4-B29E-B3609699FA94}"/>
                </a:ext>
              </a:extLst>
            </p:cNvPr>
            <p:cNvSpPr/>
            <p:nvPr/>
          </p:nvSpPr>
          <p:spPr>
            <a:xfrm>
              <a:off x="2142785" y="1581249"/>
              <a:ext cx="45085" cy="45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2" name="椭圆 11">
              <a:extLst>
                <a:ext uri="{FF2B5EF4-FFF2-40B4-BE49-F238E27FC236}">
                  <a16:creationId xmlns:a16="http://schemas.microsoft.com/office/drawing/2014/main" id="{CEFEAA79-4DF8-4E44-A0CB-3FC7E77A590B}"/>
                </a:ext>
              </a:extLst>
            </p:cNvPr>
            <p:cNvSpPr/>
            <p:nvPr/>
          </p:nvSpPr>
          <p:spPr>
            <a:xfrm>
              <a:off x="768350" y="277299"/>
              <a:ext cx="933450" cy="863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ea typeface="等线" panose="02010600030101010101" pitchFamily="2" charset="-122"/>
                  <a:cs typeface="Times New Roman" panose="02020603050405020304" pitchFamily="18" charset="0"/>
                </a:rPr>
                <a:t> </a:t>
              </a:r>
              <a:endParaRPr lang="zh-CN" sz="1050" kern="100">
                <a:effectLst/>
                <a:ea typeface="等线" panose="02010600030101010101" pitchFamily="2" charset="-122"/>
                <a:cs typeface="Times New Roman" panose="02020603050405020304" pitchFamily="18" charset="0"/>
              </a:endParaRPr>
            </a:p>
          </p:txBody>
        </p:sp>
        <p:sp>
          <p:nvSpPr>
            <p:cNvPr id="13" name="椭圆 12">
              <a:extLst>
                <a:ext uri="{FF2B5EF4-FFF2-40B4-BE49-F238E27FC236}">
                  <a16:creationId xmlns:a16="http://schemas.microsoft.com/office/drawing/2014/main" id="{2A7839A8-D6A5-4109-A8B4-83208054C1C6}"/>
                </a:ext>
              </a:extLst>
            </p:cNvPr>
            <p:cNvSpPr/>
            <p:nvPr/>
          </p:nvSpPr>
          <p:spPr>
            <a:xfrm>
              <a:off x="412750" y="991334"/>
              <a:ext cx="865800" cy="8946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4" name="椭圆 13">
              <a:extLst>
                <a:ext uri="{FF2B5EF4-FFF2-40B4-BE49-F238E27FC236}">
                  <a16:creationId xmlns:a16="http://schemas.microsoft.com/office/drawing/2014/main" id="{62C6E470-A807-4D26-BF2F-453EC56D65D3}"/>
                </a:ext>
              </a:extLst>
            </p:cNvPr>
            <p:cNvSpPr/>
            <p:nvPr/>
          </p:nvSpPr>
          <p:spPr>
            <a:xfrm>
              <a:off x="1009650" y="1524098"/>
              <a:ext cx="895350" cy="8508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5" name="椭圆 14">
              <a:extLst>
                <a:ext uri="{FF2B5EF4-FFF2-40B4-BE49-F238E27FC236}">
                  <a16:creationId xmlns:a16="http://schemas.microsoft.com/office/drawing/2014/main" id="{75E80D6F-BCC0-41EE-A2DF-6E0D03B14C16}"/>
                </a:ext>
              </a:extLst>
            </p:cNvPr>
            <p:cNvSpPr/>
            <p:nvPr/>
          </p:nvSpPr>
          <p:spPr>
            <a:xfrm>
              <a:off x="1735750" y="1225649"/>
              <a:ext cx="787400" cy="8001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6" name="椭圆 15">
              <a:extLst>
                <a:ext uri="{FF2B5EF4-FFF2-40B4-BE49-F238E27FC236}">
                  <a16:creationId xmlns:a16="http://schemas.microsoft.com/office/drawing/2014/main" id="{B2C31D60-43AC-4968-8F46-E5A4DFDD326F}"/>
                </a:ext>
              </a:extLst>
            </p:cNvPr>
            <p:cNvSpPr/>
            <p:nvPr/>
          </p:nvSpPr>
          <p:spPr>
            <a:xfrm>
              <a:off x="1581150" y="480499"/>
              <a:ext cx="859450" cy="8340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mc:AlternateContent xmlns:mc="http://schemas.openxmlformats.org/markup-compatibility/2006" xmlns:a14="http://schemas.microsoft.com/office/drawing/2010/main">
          <mc:Choice Requires="a14">
            <p:sp>
              <p:nvSpPr>
                <p:cNvPr id="17" name="文本框 28">
                  <a:extLst>
                    <a:ext uri="{FF2B5EF4-FFF2-40B4-BE49-F238E27FC236}">
                      <a16:creationId xmlns:a16="http://schemas.microsoft.com/office/drawing/2014/main" id="{414BBB3A-1F38-4DE6-AD90-C3EBEC999439}"/>
                    </a:ext>
                  </a:extLst>
                </p:cNvPr>
                <p:cNvSpPr txBox="1"/>
                <p:nvPr/>
              </p:nvSpPr>
              <p:spPr>
                <a:xfrm>
                  <a:off x="1104900" y="35999"/>
                  <a:ext cx="444500" cy="33146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7" name="文本框 28">
                  <a:extLst>
                    <a:ext uri="{FF2B5EF4-FFF2-40B4-BE49-F238E27FC236}">
                      <a16:creationId xmlns:a16="http://schemas.microsoft.com/office/drawing/2014/main" id="{414BBB3A-1F38-4DE6-AD90-C3EBEC999439}"/>
                    </a:ext>
                  </a:extLst>
                </p:cNvPr>
                <p:cNvSpPr txBox="1">
                  <a:spLocks noRot="1" noChangeAspect="1" noMove="1" noResize="1" noEditPoints="1" noAdjustHandles="1" noChangeArrowheads="1" noChangeShapeType="1" noTextEdit="1"/>
                </p:cNvSpPr>
                <p:nvPr/>
              </p:nvSpPr>
              <p:spPr>
                <a:xfrm>
                  <a:off x="1104900" y="35999"/>
                  <a:ext cx="444500" cy="331469"/>
                </a:xfrm>
                <a:prstGeom prst="rect">
                  <a:avLst/>
                </a:prstGeom>
                <a:blipFill>
                  <a:blip r:embed="rId3"/>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28">
                  <a:extLst>
                    <a:ext uri="{FF2B5EF4-FFF2-40B4-BE49-F238E27FC236}">
                      <a16:creationId xmlns:a16="http://schemas.microsoft.com/office/drawing/2014/main" id="{F0A15798-9FDD-4216-B91E-D06C23A2BB79}"/>
                    </a:ext>
                  </a:extLst>
                </p:cNvPr>
                <p:cNvSpPr txBox="1"/>
                <p:nvPr/>
              </p:nvSpPr>
              <p:spPr>
                <a:xfrm>
                  <a:off x="249850" y="793849"/>
                  <a:ext cx="444500" cy="3308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8" name="文本框 28">
                  <a:extLst>
                    <a:ext uri="{FF2B5EF4-FFF2-40B4-BE49-F238E27FC236}">
                      <a16:creationId xmlns:a16="http://schemas.microsoft.com/office/drawing/2014/main" id="{F0A15798-9FDD-4216-B91E-D06C23A2BB79}"/>
                    </a:ext>
                  </a:extLst>
                </p:cNvPr>
                <p:cNvSpPr txBox="1">
                  <a:spLocks noRot="1" noChangeAspect="1" noMove="1" noResize="1" noEditPoints="1" noAdjustHandles="1" noChangeArrowheads="1" noChangeShapeType="1" noTextEdit="1"/>
                </p:cNvSpPr>
                <p:nvPr/>
              </p:nvSpPr>
              <p:spPr>
                <a:xfrm>
                  <a:off x="249850" y="793849"/>
                  <a:ext cx="444500" cy="330835"/>
                </a:xfrm>
                <a:prstGeom prst="rect">
                  <a:avLst/>
                </a:prstGeom>
                <a:blipFill>
                  <a:blip r:embed="rId4"/>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28">
                  <a:extLst>
                    <a:ext uri="{FF2B5EF4-FFF2-40B4-BE49-F238E27FC236}">
                      <a16:creationId xmlns:a16="http://schemas.microsoft.com/office/drawing/2014/main" id="{17A31BC1-E316-4C1B-8044-381CCE026D9E}"/>
                    </a:ext>
                  </a:extLst>
                </p:cNvPr>
                <p:cNvSpPr txBox="1"/>
                <p:nvPr/>
              </p:nvSpPr>
              <p:spPr>
                <a:xfrm>
                  <a:off x="762000" y="2057499"/>
                  <a:ext cx="444500" cy="3308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19" name="文本框 28">
                  <a:extLst>
                    <a:ext uri="{FF2B5EF4-FFF2-40B4-BE49-F238E27FC236}">
                      <a16:creationId xmlns:a16="http://schemas.microsoft.com/office/drawing/2014/main" id="{17A31BC1-E316-4C1B-8044-381CCE026D9E}"/>
                    </a:ext>
                  </a:extLst>
                </p:cNvPr>
                <p:cNvSpPr txBox="1">
                  <a:spLocks noRot="1" noChangeAspect="1" noMove="1" noResize="1" noEditPoints="1" noAdjustHandles="1" noChangeArrowheads="1" noChangeShapeType="1" noTextEdit="1"/>
                </p:cNvSpPr>
                <p:nvPr/>
              </p:nvSpPr>
              <p:spPr>
                <a:xfrm>
                  <a:off x="762000" y="2057499"/>
                  <a:ext cx="444500" cy="330835"/>
                </a:xfrm>
                <a:prstGeom prst="rect">
                  <a:avLst/>
                </a:prstGeom>
                <a:blipFill>
                  <a:blip r:embed="rId5"/>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28">
                  <a:extLst>
                    <a:ext uri="{FF2B5EF4-FFF2-40B4-BE49-F238E27FC236}">
                      <a16:creationId xmlns:a16="http://schemas.microsoft.com/office/drawing/2014/main" id="{EA4452B5-EF3B-4573-A25F-26E46C8FB836}"/>
                    </a:ext>
                  </a:extLst>
                </p:cNvPr>
                <p:cNvSpPr txBox="1"/>
                <p:nvPr/>
              </p:nvSpPr>
              <p:spPr>
                <a:xfrm>
                  <a:off x="2021500" y="266799"/>
                  <a:ext cx="444500" cy="3308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4</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0" name="文本框 28">
                  <a:extLst>
                    <a:ext uri="{FF2B5EF4-FFF2-40B4-BE49-F238E27FC236}">
                      <a16:creationId xmlns:a16="http://schemas.microsoft.com/office/drawing/2014/main" id="{EA4452B5-EF3B-4573-A25F-26E46C8FB836}"/>
                    </a:ext>
                  </a:extLst>
                </p:cNvPr>
                <p:cNvSpPr txBox="1">
                  <a:spLocks noRot="1" noChangeAspect="1" noMove="1" noResize="1" noEditPoints="1" noAdjustHandles="1" noChangeArrowheads="1" noChangeShapeType="1" noTextEdit="1"/>
                </p:cNvSpPr>
                <p:nvPr/>
              </p:nvSpPr>
              <p:spPr>
                <a:xfrm>
                  <a:off x="2021500" y="266799"/>
                  <a:ext cx="444500" cy="330835"/>
                </a:xfrm>
                <a:prstGeom prst="rect">
                  <a:avLst/>
                </a:prstGeom>
                <a:blipFill>
                  <a:blip r:embed="rId6"/>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8">
                  <a:extLst>
                    <a:ext uri="{FF2B5EF4-FFF2-40B4-BE49-F238E27FC236}">
                      <a16:creationId xmlns:a16="http://schemas.microsoft.com/office/drawing/2014/main" id="{B3DBE1B1-9CCE-4A3A-956B-F95170BDFD31}"/>
                    </a:ext>
                  </a:extLst>
                </p:cNvPr>
                <p:cNvSpPr txBox="1"/>
                <p:nvPr/>
              </p:nvSpPr>
              <p:spPr>
                <a:xfrm>
                  <a:off x="2091350" y="1968599"/>
                  <a:ext cx="444500" cy="3308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1" name="文本框 28">
                  <a:extLst>
                    <a:ext uri="{FF2B5EF4-FFF2-40B4-BE49-F238E27FC236}">
                      <a16:creationId xmlns:a16="http://schemas.microsoft.com/office/drawing/2014/main" id="{B3DBE1B1-9CCE-4A3A-956B-F95170BDFD31}"/>
                    </a:ext>
                  </a:extLst>
                </p:cNvPr>
                <p:cNvSpPr txBox="1">
                  <a:spLocks noRot="1" noChangeAspect="1" noMove="1" noResize="1" noEditPoints="1" noAdjustHandles="1" noChangeArrowheads="1" noChangeShapeType="1" noTextEdit="1"/>
                </p:cNvSpPr>
                <p:nvPr/>
              </p:nvSpPr>
              <p:spPr>
                <a:xfrm>
                  <a:off x="2091350" y="1968599"/>
                  <a:ext cx="444500" cy="330835"/>
                </a:xfrm>
                <a:prstGeom prst="rect">
                  <a:avLst/>
                </a:prstGeom>
                <a:blipFill>
                  <a:blip r:embed="rId7"/>
                  <a:stretch>
                    <a:fillRect/>
                  </a:stretch>
                </a:blipFill>
                <a:ln w="6350">
                  <a:noFill/>
                </a:ln>
              </p:spPr>
              <p:txBody>
                <a:bodyPr/>
                <a:lstStyle/>
                <a:p>
                  <a:r>
                    <a:rPr lang="zh-CN" altLang="en-US">
                      <a:noFill/>
                    </a:rPr>
                    <a:t> </a:t>
                  </a:r>
                </a:p>
              </p:txBody>
            </p:sp>
          </mc:Fallback>
        </mc:AlternateContent>
        <p:sp>
          <p:nvSpPr>
            <p:cNvPr id="22" name="五边形 21">
              <a:extLst>
                <a:ext uri="{FF2B5EF4-FFF2-40B4-BE49-F238E27FC236}">
                  <a16:creationId xmlns:a16="http://schemas.microsoft.com/office/drawing/2014/main" id="{E0CF2024-70A9-4E12-84AD-2BC0E0FF0183}"/>
                </a:ext>
              </a:extLst>
            </p:cNvPr>
            <p:cNvSpPr/>
            <p:nvPr/>
          </p:nvSpPr>
          <p:spPr>
            <a:xfrm>
              <a:off x="3295650" y="505898"/>
              <a:ext cx="1536700" cy="1507785"/>
            </a:xfrm>
            <a:prstGeom prst="pentagon">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mc:AlternateContent xmlns:mc="http://schemas.openxmlformats.org/markup-compatibility/2006" xmlns:a14="http://schemas.microsoft.com/office/drawing/2010/main">
          <mc:Choice Requires="a14">
            <p:sp>
              <p:nvSpPr>
                <p:cNvPr id="23" name="文本框 28">
                  <a:extLst>
                    <a:ext uri="{FF2B5EF4-FFF2-40B4-BE49-F238E27FC236}">
                      <a16:creationId xmlns:a16="http://schemas.microsoft.com/office/drawing/2014/main" id="{70E1C2BB-9FB6-43BD-856C-E25219C63313}"/>
                    </a:ext>
                  </a:extLst>
                </p:cNvPr>
                <p:cNvSpPr txBox="1"/>
                <p:nvPr/>
              </p:nvSpPr>
              <p:spPr>
                <a:xfrm>
                  <a:off x="3812200" y="241399"/>
                  <a:ext cx="444500" cy="3308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1</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3" name="文本框 28">
                  <a:extLst>
                    <a:ext uri="{FF2B5EF4-FFF2-40B4-BE49-F238E27FC236}">
                      <a16:creationId xmlns:a16="http://schemas.microsoft.com/office/drawing/2014/main" id="{70E1C2BB-9FB6-43BD-856C-E25219C63313}"/>
                    </a:ext>
                  </a:extLst>
                </p:cNvPr>
                <p:cNvSpPr txBox="1">
                  <a:spLocks noRot="1" noChangeAspect="1" noMove="1" noResize="1" noEditPoints="1" noAdjustHandles="1" noChangeArrowheads="1" noChangeShapeType="1" noTextEdit="1"/>
                </p:cNvSpPr>
                <p:nvPr/>
              </p:nvSpPr>
              <p:spPr>
                <a:xfrm>
                  <a:off x="3812200" y="241399"/>
                  <a:ext cx="444500" cy="330835"/>
                </a:xfrm>
                <a:prstGeom prst="rect">
                  <a:avLst/>
                </a:prstGeom>
                <a:blipFill>
                  <a:blip r:embed="rId8"/>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8">
                  <a:extLst>
                    <a:ext uri="{FF2B5EF4-FFF2-40B4-BE49-F238E27FC236}">
                      <a16:creationId xmlns:a16="http://schemas.microsoft.com/office/drawing/2014/main" id="{76E04BC7-AD0C-44F8-9741-6A03193AE49A}"/>
                    </a:ext>
                  </a:extLst>
                </p:cNvPr>
                <p:cNvSpPr txBox="1"/>
                <p:nvPr/>
              </p:nvSpPr>
              <p:spPr>
                <a:xfrm>
                  <a:off x="3113700" y="704949"/>
                  <a:ext cx="444500" cy="3308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a:effectLst/>
                                <a:latin typeface="Cambria Math" panose="02040503050406030204" pitchFamily="18" charset="0"/>
                                <a:ea typeface="Cambria Math" panose="02040503050406030204" pitchFamily="18" charset="0"/>
                                <a:cs typeface="宋体" panose="02010600030101010101" pitchFamily="2" charset="-122"/>
                              </a:rPr>
                              <m:t>2</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4" name="文本框 28">
                  <a:extLst>
                    <a:ext uri="{FF2B5EF4-FFF2-40B4-BE49-F238E27FC236}">
                      <a16:creationId xmlns:a16="http://schemas.microsoft.com/office/drawing/2014/main" id="{76E04BC7-AD0C-44F8-9741-6A03193AE49A}"/>
                    </a:ext>
                  </a:extLst>
                </p:cNvPr>
                <p:cNvSpPr txBox="1">
                  <a:spLocks noRot="1" noChangeAspect="1" noMove="1" noResize="1" noEditPoints="1" noAdjustHandles="1" noChangeArrowheads="1" noChangeShapeType="1" noTextEdit="1"/>
                </p:cNvSpPr>
                <p:nvPr/>
              </p:nvSpPr>
              <p:spPr>
                <a:xfrm>
                  <a:off x="3113700" y="704949"/>
                  <a:ext cx="444500" cy="330835"/>
                </a:xfrm>
                <a:prstGeom prst="rect">
                  <a:avLst/>
                </a:prstGeom>
                <a:blipFill>
                  <a:blip r:embed="rId9"/>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8">
                  <a:extLst>
                    <a:ext uri="{FF2B5EF4-FFF2-40B4-BE49-F238E27FC236}">
                      <a16:creationId xmlns:a16="http://schemas.microsoft.com/office/drawing/2014/main" id="{2AEF07F0-2816-40A6-8DC5-C873F2BB569E}"/>
                    </a:ext>
                  </a:extLst>
                </p:cNvPr>
                <p:cNvSpPr txBox="1"/>
                <p:nvPr/>
              </p:nvSpPr>
              <p:spPr>
                <a:xfrm>
                  <a:off x="3355000" y="2000349"/>
                  <a:ext cx="444500" cy="3308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3</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5" name="文本框 28">
                  <a:extLst>
                    <a:ext uri="{FF2B5EF4-FFF2-40B4-BE49-F238E27FC236}">
                      <a16:creationId xmlns:a16="http://schemas.microsoft.com/office/drawing/2014/main" id="{2AEF07F0-2816-40A6-8DC5-C873F2BB569E}"/>
                    </a:ext>
                  </a:extLst>
                </p:cNvPr>
                <p:cNvSpPr txBox="1">
                  <a:spLocks noRot="1" noChangeAspect="1" noMove="1" noResize="1" noEditPoints="1" noAdjustHandles="1" noChangeArrowheads="1" noChangeShapeType="1" noTextEdit="1"/>
                </p:cNvSpPr>
                <p:nvPr/>
              </p:nvSpPr>
              <p:spPr>
                <a:xfrm>
                  <a:off x="3355000" y="2000349"/>
                  <a:ext cx="444500" cy="330835"/>
                </a:xfrm>
                <a:prstGeom prst="rect">
                  <a:avLst/>
                </a:prstGeom>
                <a:blipFill>
                  <a:blip r:embed="rId10"/>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8">
                  <a:extLst>
                    <a:ext uri="{FF2B5EF4-FFF2-40B4-BE49-F238E27FC236}">
                      <a16:creationId xmlns:a16="http://schemas.microsoft.com/office/drawing/2014/main" id="{22C4CE10-0F9F-4F55-91EA-9F7E4E18EA17}"/>
                    </a:ext>
                  </a:extLst>
                </p:cNvPr>
                <p:cNvSpPr txBox="1"/>
                <p:nvPr/>
              </p:nvSpPr>
              <p:spPr>
                <a:xfrm>
                  <a:off x="4364650" y="1991799"/>
                  <a:ext cx="444500" cy="3308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a:effectLst/>
                                <a:latin typeface="Cambria Math" panose="02040503050406030204" pitchFamily="18" charset="0"/>
                                <a:ea typeface="Cambria Math" panose="02040503050406030204" pitchFamily="18" charset="0"/>
                                <a:cs typeface="宋体" panose="02010600030101010101" pitchFamily="2" charset="-122"/>
                              </a:rPr>
                              <m:t>4</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6" name="文本框 28">
                  <a:extLst>
                    <a:ext uri="{FF2B5EF4-FFF2-40B4-BE49-F238E27FC236}">
                      <a16:creationId xmlns:a16="http://schemas.microsoft.com/office/drawing/2014/main" id="{22C4CE10-0F9F-4F55-91EA-9F7E4E18EA17}"/>
                    </a:ext>
                  </a:extLst>
                </p:cNvPr>
                <p:cNvSpPr txBox="1">
                  <a:spLocks noRot="1" noChangeAspect="1" noMove="1" noResize="1" noEditPoints="1" noAdjustHandles="1" noChangeArrowheads="1" noChangeShapeType="1" noTextEdit="1"/>
                </p:cNvSpPr>
                <p:nvPr/>
              </p:nvSpPr>
              <p:spPr>
                <a:xfrm>
                  <a:off x="4364650" y="1991799"/>
                  <a:ext cx="444500" cy="330835"/>
                </a:xfrm>
                <a:prstGeom prst="rect">
                  <a:avLst/>
                </a:prstGeom>
                <a:blipFill>
                  <a:blip r:embed="rId11"/>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8">
                  <a:extLst>
                    <a:ext uri="{FF2B5EF4-FFF2-40B4-BE49-F238E27FC236}">
                      <a16:creationId xmlns:a16="http://schemas.microsoft.com/office/drawing/2014/main" id="{523914DD-F70C-43E0-B4C3-9DBE3F87A93D}"/>
                    </a:ext>
                  </a:extLst>
                </p:cNvPr>
                <p:cNvSpPr txBox="1"/>
                <p:nvPr/>
              </p:nvSpPr>
              <p:spPr>
                <a:xfrm>
                  <a:off x="4650400" y="755749"/>
                  <a:ext cx="444500" cy="33083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sz="1050" i="1" kern="100">
                                <a:effectLst/>
                                <a:latin typeface="Cambria Math" panose="02040503050406030204" pitchFamily="18" charset="0"/>
                                <a:ea typeface="Cambria Math" panose="02040503050406030204" pitchFamily="18" charset="0"/>
                                <a:cs typeface="宋体" panose="02010600030101010101" pitchFamily="2" charset="-122"/>
                              </a:rPr>
                            </m:ctrlPr>
                          </m:sSubPr>
                          <m:e>
                            <m:r>
                              <a:rPr lang="en-US" sz="1050" i="1">
                                <a:effectLst/>
                                <a:latin typeface="Cambria Math" panose="02040503050406030204" pitchFamily="18" charset="0"/>
                                <a:ea typeface="等线" panose="02010600030101010101" pitchFamily="2" charset="-122"/>
                                <a:cs typeface="Times New Roman" panose="02020603050405020304" pitchFamily="18" charset="0"/>
                              </a:rPr>
                              <m:t>𝑢</m:t>
                            </m:r>
                          </m:e>
                          <m:sub>
                            <m:r>
                              <a:rPr lang="en-US" sz="1050" i="1">
                                <a:effectLst/>
                                <a:latin typeface="Cambria Math" panose="02040503050406030204" pitchFamily="18" charset="0"/>
                                <a:ea typeface="等线" panose="02010600030101010101" pitchFamily="2" charset="-122"/>
                                <a:cs typeface="Times New Roman" panose="02020603050405020304" pitchFamily="18" charset="0"/>
                              </a:rPr>
                              <m:t>5</m:t>
                            </m:r>
                          </m:sub>
                        </m:sSub>
                      </m:oMath>
                    </m:oMathPara>
                  </a14:m>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27" name="文本框 28">
                  <a:extLst>
                    <a:ext uri="{FF2B5EF4-FFF2-40B4-BE49-F238E27FC236}">
                      <a16:creationId xmlns:a16="http://schemas.microsoft.com/office/drawing/2014/main" id="{523914DD-F70C-43E0-B4C3-9DBE3F87A93D}"/>
                    </a:ext>
                  </a:extLst>
                </p:cNvPr>
                <p:cNvSpPr txBox="1">
                  <a:spLocks noRot="1" noChangeAspect="1" noMove="1" noResize="1" noEditPoints="1" noAdjustHandles="1" noChangeArrowheads="1" noChangeShapeType="1" noTextEdit="1"/>
                </p:cNvSpPr>
                <p:nvPr/>
              </p:nvSpPr>
              <p:spPr>
                <a:xfrm>
                  <a:off x="4650400" y="755749"/>
                  <a:ext cx="444500" cy="330835"/>
                </a:xfrm>
                <a:prstGeom prst="rect">
                  <a:avLst/>
                </a:prstGeom>
                <a:blipFill>
                  <a:blip r:embed="rId12"/>
                  <a:stretch>
                    <a:fillRect/>
                  </a:stretch>
                </a:blipFill>
                <a:ln w="635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39">
                  <a:extLst>
                    <a:ext uri="{FF2B5EF4-FFF2-40B4-BE49-F238E27FC236}">
                      <a16:creationId xmlns:a16="http://schemas.microsoft.com/office/drawing/2014/main" id="{DDDBE7CC-01EA-4440-AF3F-9AEFEACB1CFB}"/>
                    </a:ext>
                  </a:extLst>
                </p:cNvPr>
                <p:cNvSpPr txBox="1"/>
                <p:nvPr/>
              </p:nvSpPr>
              <p:spPr>
                <a:xfrm>
                  <a:off x="939800" y="2410899"/>
                  <a:ext cx="1856400" cy="2794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00">
                      <a:effectLst/>
                      <a:latin typeface="等线" panose="02010600030101010101" pitchFamily="2" charset="-122"/>
                      <a:ea typeface="等线" panose="02010600030101010101" pitchFamily="2" charset="-122"/>
                      <a:cs typeface="Times New Roman" panose="02020603050405020304" pitchFamily="18" charset="0"/>
                    </a:rPr>
                    <a:t>An open cover of </a:t>
                  </a:r>
                  <a14:m>
                    <m:oMath xmlns:m="http://schemas.openxmlformats.org/officeDocument/2006/math">
                      <m:sSup>
                        <m:sSupPr>
                          <m:ctrlPr>
                            <a:rPr lang="zh-CN" sz="105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𝑆</m:t>
                          </m:r>
                        </m:e>
                        <m:sup>
                          <m:r>
                            <a:rPr lang="en-US" sz="1050" i="1" kern="100">
                              <a:effectLst/>
                              <a:latin typeface="Cambria Math" panose="02040503050406030204" pitchFamily="18" charset="0"/>
                              <a:ea typeface="等线" panose="02010600030101010101" pitchFamily="2" charset="-122"/>
                              <a:cs typeface="Times New Roman" panose="02020603050405020304" pitchFamily="18" charset="0"/>
                            </a:rPr>
                            <m:t>1</m:t>
                          </m:r>
                        </m:sup>
                      </m:sSup>
                    </m:oMath>
                  </a14:m>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8" name="文本框 39">
                  <a:extLst>
                    <a:ext uri="{FF2B5EF4-FFF2-40B4-BE49-F238E27FC236}">
                      <a16:creationId xmlns:a16="http://schemas.microsoft.com/office/drawing/2014/main" id="{DDDBE7CC-01EA-4440-AF3F-9AEFEACB1CFB}"/>
                    </a:ext>
                  </a:extLst>
                </p:cNvPr>
                <p:cNvSpPr txBox="1">
                  <a:spLocks noRot="1" noChangeAspect="1" noMove="1" noResize="1" noEditPoints="1" noAdjustHandles="1" noChangeArrowheads="1" noChangeShapeType="1" noTextEdit="1"/>
                </p:cNvSpPr>
                <p:nvPr/>
              </p:nvSpPr>
              <p:spPr>
                <a:xfrm>
                  <a:off x="939800" y="2410899"/>
                  <a:ext cx="1856400" cy="279400"/>
                </a:xfrm>
                <a:prstGeom prst="rect">
                  <a:avLst/>
                </a:prstGeom>
                <a:blipFill>
                  <a:blip r:embed="rId13"/>
                  <a:stretch>
                    <a:fillRect/>
                  </a:stretch>
                </a:blipFill>
                <a:ln w="6350">
                  <a:noFill/>
                </a:ln>
              </p:spPr>
              <p:txBody>
                <a:bodyPr/>
                <a:lstStyle/>
                <a:p>
                  <a:r>
                    <a:rPr lang="zh-CN" altLang="en-US">
                      <a:noFill/>
                    </a:rPr>
                    <a:t> </a:t>
                  </a:r>
                </a:p>
              </p:txBody>
            </p:sp>
          </mc:Fallback>
        </mc:AlternateContent>
        <p:sp>
          <p:nvSpPr>
            <p:cNvPr id="29" name="文本框 40">
              <a:extLst>
                <a:ext uri="{FF2B5EF4-FFF2-40B4-BE49-F238E27FC236}">
                  <a16:creationId xmlns:a16="http://schemas.microsoft.com/office/drawing/2014/main" id="{1321AEC8-3A8D-47F4-828A-541D8F609A3C}"/>
                </a:ext>
              </a:extLst>
            </p:cNvPr>
            <p:cNvSpPr txBox="1"/>
            <p:nvPr/>
          </p:nvSpPr>
          <p:spPr>
            <a:xfrm>
              <a:off x="3094060" y="2404549"/>
              <a:ext cx="2180250" cy="29845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cs-CZ" sz="1050" kern="100">
                  <a:effectLst/>
                  <a:latin typeface="Cambria" panose="02040503050406030204" pitchFamily="18" charset="0"/>
                  <a:ea typeface="等线" panose="02010600030101010101" pitchFamily="2" charset="-122"/>
                  <a:cs typeface="Times New Roman" panose="02020603050405020304" pitchFamily="18" charset="0"/>
                </a:rPr>
                <a:t>Čech </a:t>
              </a:r>
              <a:r>
                <a:rPr lang="en-US" sz="1050" kern="100">
                  <a:effectLst/>
                  <a:latin typeface="Cambria" panose="02040503050406030204" pitchFamily="18" charset="0"/>
                  <a:ea typeface="等线" panose="02010600030101010101" pitchFamily="2" charset="-122"/>
                  <a:cs typeface="Times New Roman" panose="02020603050405020304" pitchFamily="18" charset="0"/>
                </a:rPr>
                <a:t>complex of the open cover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817754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4CA76F-BE15-4A67-BAC6-C47870FA1594}"/>
              </a:ext>
            </a:extLst>
          </p:cNvPr>
          <p:cNvSpPr>
            <a:spLocks noGrp="1"/>
          </p:cNvSpPr>
          <p:nvPr>
            <p:ph type="title"/>
          </p:nvPr>
        </p:nvSpPr>
        <p:spPr/>
        <p:txBody>
          <a:bodyPr/>
          <a:lstStyle/>
          <a:p>
            <a:r>
              <a:rPr lang="en-US" altLang="zh-CN" b="1" dirty="0"/>
              <a:t>Complexity</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739A264-AB8F-40D8-BDD6-CE78B7A99F22}"/>
                  </a:ext>
                </a:extLst>
              </p:cNvPr>
              <p:cNvSpPr>
                <a:spLocks noGrp="1"/>
              </p:cNvSpPr>
              <p:nvPr>
                <p:ph idx="1"/>
              </p:nvPr>
            </p:nvSpPr>
            <p:spPr/>
            <p:txBody>
              <a:bodyPr/>
              <a:lstStyle/>
              <a:p>
                <a:r>
                  <a:rPr lang="en-US" altLang="zh-CN" dirty="0"/>
                  <a:t>Suppose the data set </a:t>
                </a:r>
                <a14:m>
                  <m:oMath xmlns:m="http://schemas.openxmlformats.org/officeDocument/2006/math">
                    <m:r>
                      <a:rPr lang="en-US" altLang="zh-CN" b="0" i="1" smtClean="0">
                        <a:latin typeface="Cambria Math" panose="02040503050406030204" pitchFamily="18" charset="0"/>
                      </a:rPr>
                      <m:t>𝑋</m:t>
                    </m:r>
                  </m:oMath>
                </a14:m>
                <a:r>
                  <a:rPr lang="zh-CN" altLang="en-US" dirty="0"/>
                  <a:t> </a:t>
                </a:r>
                <a:r>
                  <a:rPr lang="en-US" altLang="zh-CN" dirty="0"/>
                  <a:t>consists of </a:t>
                </a:r>
                <a14:m>
                  <m:oMath xmlns:m="http://schemas.openxmlformats.org/officeDocument/2006/math">
                    <m:r>
                      <a:rPr lang="en-US" altLang="zh-CN" b="0" i="1" smtClean="0">
                        <a:latin typeface="Cambria Math" panose="02040503050406030204" pitchFamily="18" charset="0"/>
                      </a:rPr>
                      <m:t>𝑁</m:t>
                    </m:r>
                  </m:oMath>
                </a14:m>
                <a:r>
                  <a:rPr lang="zh-CN" altLang="en-US" dirty="0"/>
                  <a:t> </a:t>
                </a:r>
                <a:r>
                  <a:rPr lang="en-US" altLang="zh-CN" dirty="0"/>
                  <a:t>points. The space complexity (number of simplices) of </a:t>
                </a:r>
                <a:r>
                  <a:rPr lang="cs-CZ" altLang="zh-CN" dirty="0"/>
                  <a:t>Čech</a:t>
                </a:r>
                <a:r>
                  <a:rPr lang="en-US" altLang="zh-CN" dirty="0"/>
                  <a:t> complex is </a:t>
                </a:r>
                <a:r>
                  <a:rPr lang="zh-CN" altLang="en-US" dirty="0"/>
                  <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r>
                          <a:rPr lang="en-US" altLang="zh-CN" b="0" i="1" smtClean="0">
                            <a:latin typeface="Cambria Math" panose="02040503050406030204" pitchFamily="18" charset="0"/>
                          </a:rPr>
                          <m:t>𝑁</m:t>
                        </m:r>
                      </m:sup>
                    </m:sSup>
                  </m:oMath>
                </a14:m>
                <a:r>
                  <a:rPr lang="zh-CN" altLang="en-US" dirty="0"/>
                  <a:t> </a:t>
                </a:r>
                <a:r>
                  <a:rPr lang="en-US" altLang="zh-CN" dirty="0"/>
                  <a:t>(in worst case);</a:t>
                </a:r>
              </a:p>
              <a:p>
                <a:r>
                  <a:rPr lang="en-US" altLang="zh-CN" dirty="0"/>
                  <a:t>The time complexity of pairing algorithm is </a:t>
                </a:r>
                <a14:m>
                  <m:oMath xmlns:m="http://schemas.openxmlformats.org/officeDocument/2006/math">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𝐾</m:t>
                            </m:r>
                          </m:e>
                        </m:d>
                      </m:e>
                      <m:sup>
                        <m:r>
                          <a:rPr lang="en-US" altLang="zh-CN" b="0" i="1" smtClean="0">
                            <a:latin typeface="Cambria Math" panose="02040503050406030204" pitchFamily="18" charset="0"/>
                          </a:rPr>
                          <m:t>3</m:t>
                        </m:r>
                      </m:sup>
                    </m:sSup>
                  </m:oMath>
                </a14:m>
                <a:r>
                  <a:rPr lang="en-US" altLang="zh-CN" dirty="0"/>
                  <a:t>, where </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𝐾</m:t>
                    </m:r>
                    <m:r>
                      <a:rPr lang="en-US" altLang="zh-CN" b="0" i="1" smtClean="0">
                        <a:latin typeface="Cambria Math" panose="02040503050406030204" pitchFamily="18" charset="0"/>
                      </a:rPr>
                      <m:t>|</m:t>
                    </m:r>
                  </m:oMath>
                </a14:m>
                <a:r>
                  <a:rPr lang="zh-CN" altLang="en-US" dirty="0"/>
                  <a:t> </a:t>
                </a:r>
                <a:r>
                  <a:rPr lang="en-US" altLang="zh-CN" dirty="0"/>
                  <a:t>is the number of simplices in </a:t>
                </a:r>
                <a14:m>
                  <m:oMath xmlns:m="http://schemas.openxmlformats.org/officeDocument/2006/math">
                    <m:r>
                      <a:rPr lang="en-US" altLang="zh-CN" b="0" i="1" smtClean="0">
                        <a:latin typeface="Cambria Math" panose="02040503050406030204" pitchFamily="18" charset="0"/>
                      </a:rPr>
                      <m:t>𝐾</m:t>
                    </m:r>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A739A264-AB8F-40D8-BDD6-CE78B7A99F22}"/>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0737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FB03A-0058-4A4F-B4C9-9F82B663350F}"/>
              </a:ext>
            </a:extLst>
          </p:cNvPr>
          <p:cNvSpPr>
            <a:spLocks noGrp="1"/>
          </p:cNvSpPr>
          <p:nvPr>
            <p:ph type="title"/>
          </p:nvPr>
        </p:nvSpPr>
        <p:spPr/>
        <p:txBody>
          <a:bodyPr/>
          <a:lstStyle/>
          <a:p>
            <a:r>
              <a:rPr lang="en-US" altLang="zh-CN" b="1" dirty="0"/>
              <a:t>Topology</a:t>
            </a:r>
            <a:endParaRPr lang="zh-CN" altLang="en-US" b="1" dirty="0"/>
          </a:p>
        </p:txBody>
      </p:sp>
      <p:pic>
        <p:nvPicPr>
          <p:cNvPr id="5" name="内容占位符 4">
            <a:extLst>
              <a:ext uri="{FF2B5EF4-FFF2-40B4-BE49-F238E27FC236}">
                <a16:creationId xmlns:a16="http://schemas.microsoft.com/office/drawing/2014/main" id="{4A95E3A6-9307-4D40-90BB-81977AAAC88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599" y="1521205"/>
            <a:ext cx="3110947" cy="3161005"/>
          </a:xfrm>
        </p:spPr>
      </p:pic>
      <p:pic>
        <p:nvPicPr>
          <p:cNvPr id="9" name="图片 8">
            <a:extLst>
              <a:ext uri="{FF2B5EF4-FFF2-40B4-BE49-F238E27FC236}">
                <a16:creationId xmlns:a16="http://schemas.microsoft.com/office/drawing/2014/main" id="{58C5E099-FB10-44FC-876C-F8C6097278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0587" y="1668282"/>
            <a:ext cx="3825858" cy="2866852"/>
          </a:xfrm>
          <a:prstGeom prst="rect">
            <a:avLst/>
          </a:prstGeom>
        </p:spPr>
      </p:pic>
      <p:pic>
        <p:nvPicPr>
          <p:cNvPr id="11" name="图片 10">
            <a:extLst>
              <a:ext uri="{FF2B5EF4-FFF2-40B4-BE49-F238E27FC236}">
                <a16:creationId xmlns:a16="http://schemas.microsoft.com/office/drawing/2014/main" id="{B6784004-FFEB-4752-BB76-681BB44699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9704" y="1837766"/>
            <a:ext cx="2564296" cy="2674960"/>
          </a:xfrm>
          <a:prstGeom prst="rect">
            <a:avLst/>
          </a:prstGeom>
        </p:spPr>
      </p:pic>
      <p:sp>
        <p:nvSpPr>
          <p:cNvPr id="12" name="文本框 11">
            <a:extLst>
              <a:ext uri="{FF2B5EF4-FFF2-40B4-BE49-F238E27FC236}">
                <a16:creationId xmlns:a16="http://schemas.microsoft.com/office/drawing/2014/main" id="{10E594A3-9782-45B2-B14B-4A52CC9F36E7}"/>
              </a:ext>
            </a:extLst>
          </p:cNvPr>
          <p:cNvSpPr txBox="1"/>
          <p:nvPr/>
        </p:nvSpPr>
        <p:spPr>
          <a:xfrm>
            <a:off x="427383" y="4810540"/>
            <a:ext cx="2420727" cy="369332"/>
          </a:xfrm>
          <a:prstGeom prst="rect">
            <a:avLst/>
          </a:prstGeom>
          <a:noFill/>
        </p:spPr>
        <p:txBody>
          <a:bodyPr wrap="none" rtlCol="0">
            <a:spAutoFit/>
          </a:bodyPr>
          <a:lstStyle/>
          <a:p>
            <a:r>
              <a:rPr lang="en-US" altLang="zh-CN" dirty="0"/>
              <a:t>Connected components</a:t>
            </a:r>
            <a:endParaRPr lang="zh-CN" altLang="en-US" dirty="0"/>
          </a:p>
        </p:txBody>
      </p:sp>
      <p:sp>
        <p:nvSpPr>
          <p:cNvPr id="13" name="文本框 12">
            <a:extLst>
              <a:ext uri="{FF2B5EF4-FFF2-40B4-BE49-F238E27FC236}">
                <a16:creationId xmlns:a16="http://schemas.microsoft.com/office/drawing/2014/main" id="{0603B761-842E-436B-AF48-C616AC444F30}"/>
              </a:ext>
            </a:extLst>
          </p:cNvPr>
          <p:cNvSpPr txBox="1"/>
          <p:nvPr/>
        </p:nvSpPr>
        <p:spPr>
          <a:xfrm>
            <a:off x="4442791" y="4816209"/>
            <a:ext cx="761747" cy="369332"/>
          </a:xfrm>
          <a:prstGeom prst="rect">
            <a:avLst/>
          </a:prstGeom>
          <a:noFill/>
        </p:spPr>
        <p:txBody>
          <a:bodyPr wrap="none" rtlCol="0">
            <a:spAutoFit/>
          </a:bodyPr>
          <a:lstStyle/>
          <a:p>
            <a:r>
              <a:rPr lang="en-US" altLang="zh-CN" dirty="0"/>
              <a:t>Holes </a:t>
            </a:r>
            <a:endParaRPr lang="zh-CN" altLang="en-US" dirty="0"/>
          </a:p>
        </p:txBody>
      </p:sp>
      <p:sp>
        <p:nvSpPr>
          <p:cNvPr id="14" name="文本框 13">
            <a:extLst>
              <a:ext uri="{FF2B5EF4-FFF2-40B4-BE49-F238E27FC236}">
                <a16:creationId xmlns:a16="http://schemas.microsoft.com/office/drawing/2014/main" id="{66D8D3F2-B9A0-4D25-9587-4D22FD345829}"/>
              </a:ext>
            </a:extLst>
          </p:cNvPr>
          <p:cNvSpPr txBox="1"/>
          <p:nvPr/>
        </p:nvSpPr>
        <p:spPr>
          <a:xfrm>
            <a:off x="7419262" y="4810540"/>
            <a:ext cx="959045" cy="369332"/>
          </a:xfrm>
          <a:prstGeom prst="rect">
            <a:avLst/>
          </a:prstGeom>
          <a:noFill/>
        </p:spPr>
        <p:txBody>
          <a:bodyPr wrap="none" rtlCol="0">
            <a:spAutoFit/>
          </a:bodyPr>
          <a:lstStyle/>
          <a:p>
            <a:r>
              <a:rPr lang="en-US" altLang="zh-CN" dirty="0"/>
              <a:t>Tunnels </a:t>
            </a:r>
            <a:endParaRPr lang="zh-CN" altLang="en-US" dirty="0"/>
          </a:p>
        </p:txBody>
      </p:sp>
    </p:spTree>
    <p:extLst>
      <p:ext uri="{BB962C8B-B14F-4D97-AF65-F5344CB8AC3E}">
        <p14:creationId xmlns:p14="http://schemas.microsoft.com/office/powerpoint/2010/main" val="41627662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7C966-085A-4A65-AE55-CA92653ACC2C}"/>
              </a:ext>
            </a:extLst>
          </p:cNvPr>
          <p:cNvSpPr>
            <a:spLocks noGrp="1"/>
          </p:cNvSpPr>
          <p:nvPr>
            <p:ph type="title"/>
          </p:nvPr>
        </p:nvSpPr>
        <p:spPr/>
        <p:txBody>
          <a:bodyPr/>
          <a:lstStyle/>
          <a:p>
            <a:r>
              <a:rPr lang="en-US" altLang="zh-CN" dirty="0"/>
              <a:t>Outlines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ED2506-D76C-4F99-8401-62B0C6819E0C}"/>
                  </a:ext>
                </a:extLst>
              </p:cNvPr>
              <p:cNvSpPr>
                <a:spLocks noGrp="1"/>
              </p:cNvSpPr>
              <p:nvPr>
                <p:ph idx="1"/>
              </p:nvPr>
            </p:nvSpPr>
            <p:spPr/>
            <p:txBody>
              <a:bodyPr/>
              <a:lstStyle/>
              <a:p>
                <a:r>
                  <a:rPr lang="en-US" altLang="zh-CN" dirty="0"/>
                  <a:t>Conceptions about persistent homology;</a:t>
                </a:r>
              </a:p>
              <a:p>
                <a:pPr marL="0" indent="0">
                  <a:buNone/>
                </a:pPr>
                <a:endParaRPr lang="en-US" altLang="zh-CN" dirty="0"/>
              </a:p>
              <a:p>
                <a:r>
                  <a:rPr lang="en-US" altLang="zh-CN" dirty="0">
                    <a:solidFill>
                      <a:srgbClr val="FF0000"/>
                    </a:solidFill>
                  </a:rPr>
                  <a:t>Bayesian inference &amp; </a:t>
                </a:r>
                <a:r>
                  <a:rPr lang="cs-CZ" altLang="zh-CN" dirty="0">
                    <a:solidFill>
                      <a:srgbClr val="FF0000"/>
                    </a:solidFill>
                  </a:rPr>
                  <a:t>K</a:t>
                </a:r>
                <a14:m>
                  <m:oMath xmlns:m="http://schemas.openxmlformats.org/officeDocument/2006/math">
                    <m:acc>
                      <m:accPr>
                        <m:chr m:val="̈"/>
                        <m:ctrlPr>
                          <a:rPr lang="en-US" altLang="zh-CN" i="1">
                            <a:solidFill>
                              <a:srgbClr val="FF0000"/>
                            </a:solidFill>
                            <a:latin typeface="Cambria Math" panose="02040503050406030204" pitchFamily="18" charset="0"/>
                          </a:rPr>
                        </m:ctrlPr>
                      </m:accPr>
                      <m:e>
                        <m:r>
                          <m:rPr>
                            <m:sty m:val="p"/>
                          </m:rPr>
                          <a:rPr lang="en-US" altLang="zh-CN" b="0" i="0" smtClean="0">
                            <a:solidFill>
                              <a:srgbClr val="FF0000"/>
                            </a:solidFill>
                            <a:latin typeface="Cambria Math" panose="02040503050406030204" pitchFamily="18" charset="0"/>
                          </a:rPr>
                          <m:t>u</m:t>
                        </m:r>
                      </m:e>
                    </m:acc>
                  </m:oMath>
                </a14:m>
                <a:r>
                  <a:rPr lang="en-US" altLang="zh-CN" dirty="0">
                    <a:solidFill>
                      <a:srgbClr val="FF0000"/>
                    </a:solidFill>
                  </a:rPr>
                  <a:t>nneth formula;</a:t>
                </a:r>
              </a:p>
              <a:p>
                <a:pPr marL="0" indent="0">
                  <a:buNone/>
                </a:pPr>
                <a:endParaRPr lang="en-US" altLang="zh-CN" dirty="0"/>
              </a:p>
              <a:p>
                <a:r>
                  <a:rPr lang="en-US" altLang="zh-CN" dirty="0"/>
                  <a:t>Gauss map and its generalization;</a:t>
                </a:r>
              </a:p>
              <a:p>
                <a:endParaRPr lang="zh-CN" altLang="en-US" dirty="0"/>
              </a:p>
            </p:txBody>
          </p:sp>
        </mc:Choice>
        <mc:Fallback xmlns="">
          <p:sp>
            <p:nvSpPr>
              <p:cNvPr id="3" name="内容占位符 2">
                <a:extLst>
                  <a:ext uri="{FF2B5EF4-FFF2-40B4-BE49-F238E27FC236}">
                    <a16:creationId xmlns:a16="http://schemas.microsoft.com/office/drawing/2014/main" id="{E1ED2506-D76C-4F99-8401-62B0C6819E0C}"/>
                  </a:ext>
                </a:extLst>
              </p:cNvPr>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4908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DD994-C94C-408C-88E9-51183524D1C1}"/>
              </a:ext>
            </a:extLst>
          </p:cNvPr>
          <p:cNvSpPr>
            <a:spLocks noGrp="1"/>
          </p:cNvSpPr>
          <p:nvPr>
            <p:ph type="title"/>
          </p:nvPr>
        </p:nvSpPr>
        <p:spPr/>
        <p:txBody>
          <a:bodyPr/>
          <a:lstStyle/>
          <a:p>
            <a:r>
              <a:rPr lang="en-US" altLang="zh-CN" b="1" dirty="0"/>
              <a:t>Present situation</a:t>
            </a:r>
            <a:endParaRPr lang="zh-CN" altLang="en-US" b="1" dirty="0"/>
          </a:p>
        </p:txBody>
      </p:sp>
      <p:sp>
        <p:nvSpPr>
          <p:cNvPr id="3" name="内容占位符 2">
            <a:extLst>
              <a:ext uri="{FF2B5EF4-FFF2-40B4-BE49-F238E27FC236}">
                <a16:creationId xmlns:a16="http://schemas.microsoft.com/office/drawing/2014/main" id="{8106BF26-6900-4871-BBB6-1078F3CD849B}"/>
              </a:ext>
            </a:extLst>
          </p:cNvPr>
          <p:cNvSpPr>
            <a:spLocks noGrp="1"/>
          </p:cNvSpPr>
          <p:nvPr>
            <p:ph idx="1"/>
          </p:nvPr>
        </p:nvSpPr>
        <p:spPr>
          <a:xfrm>
            <a:off x="628650" y="1825625"/>
            <a:ext cx="7750037" cy="4351338"/>
          </a:xfrm>
        </p:spPr>
        <p:txBody>
          <a:bodyPr/>
          <a:lstStyle/>
          <a:p>
            <a:r>
              <a:rPr lang="en-US" altLang="zh-CN" dirty="0"/>
              <a:t>Many ideas are proposed to simplify the construction of filtrations and accelerate the pairing algorithm. </a:t>
            </a:r>
          </a:p>
          <a:p>
            <a:pPr marL="0" indent="0">
              <a:buNone/>
            </a:pPr>
            <a:endParaRPr lang="en-US" altLang="zh-CN" sz="2000" dirty="0"/>
          </a:p>
          <a:p>
            <a:r>
              <a:rPr lang="en-US" altLang="zh-CN" dirty="0"/>
              <a:t>The computation of persistence stays in a level of 0, 1 and 2 dimensions.</a:t>
            </a:r>
          </a:p>
          <a:p>
            <a:endParaRPr lang="en-US" altLang="zh-CN" dirty="0"/>
          </a:p>
          <a:p>
            <a:r>
              <a:rPr lang="en-US" altLang="zh-CN" dirty="0"/>
              <a:t>Chaos systems in high dimensions</a:t>
            </a:r>
            <a:endParaRPr lang="zh-CN" altLang="en-US" dirty="0"/>
          </a:p>
        </p:txBody>
      </p:sp>
    </p:spTree>
    <p:extLst>
      <p:ext uri="{BB962C8B-B14F-4D97-AF65-F5344CB8AC3E}">
        <p14:creationId xmlns:p14="http://schemas.microsoft.com/office/powerpoint/2010/main" val="3495624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E9E40B-A31B-42D5-8BE2-FB9562A0ADF2}"/>
              </a:ext>
            </a:extLst>
          </p:cNvPr>
          <p:cNvSpPr>
            <a:spLocks noGrp="1"/>
          </p:cNvSpPr>
          <p:nvPr>
            <p:ph type="title"/>
          </p:nvPr>
        </p:nvSpPr>
        <p:spPr/>
        <p:txBody>
          <a:bodyPr/>
          <a:lstStyle/>
          <a:p>
            <a:r>
              <a:rPr lang="en-US" altLang="zh-CN" b="1" dirty="0"/>
              <a:t>Present situation</a:t>
            </a:r>
            <a:endParaRPr lang="zh-CN" altLang="en-US" dirty="0"/>
          </a:p>
        </p:txBody>
      </p:sp>
      <p:sp>
        <p:nvSpPr>
          <p:cNvPr id="3" name="内容占位符 2">
            <a:extLst>
              <a:ext uri="{FF2B5EF4-FFF2-40B4-BE49-F238E27FC236}">
                <a16:creationId xmlns:a16="http://schemas.microsoft.com/office/drawing/2014/main" id="{70540DDC-ECFF-4453-AFF3-A46F725E62AE}"/>
              </a:ext>
            </a:extLst>
          </p:cNvPr>
          <p:cNvSpPr>
            <a:spLocks noGrp="1"/>
          </p:cNvSpPr>
          <p:nvPr>
            <p:ph idx="1"/>
          </p:nvPr>
        </p:nvSpPr>
        <p:spPr/>
        <p:txBody>
          <a:bodyPr/>
          <a:lstStyle/>
          <a:p>
            <a:pPr marL="0" indent="0">
              <a:buNone/>
            </a:pPr>
            <a:endParaRPr lang="en-US" altLang="zh-CN" dirty="0"/>
          </a:p>
          <a:p>
            <a:r>
              <a:rPr lang="en-US" altLang="zh-CN" dirty="0"/>
              <a:t>A general algorithm for computations in high dimensions is NOT EASY!</a:t>
            </a:r>
          </a:p>
          <a:p>
            <a:endParaRPr lang="en-US" altLang="zh-CN" dirty="0"/>
          </a:p>
          <a:p>
            <a:endParaRPr lang="en-US" altLang="zh-CN" dirty="0"/>
          </a:p>
          <a:p>
            <a:r>
              <a:rPr lang="en-US" altLang="zh-CN" dirty="0"/>
              <a:t>Data sets with additional structures</a:t>
            </a:r>
          </a:p>
          <a:p>
            <a:endParaRPr lang="zh-CN" altLang="en-US" dirty="0"/>
          </a:p>
        </p:txBody>
      </p:sp>
    </p:spTree>
    <p:extLst>
      <p:ext uri="{BB962C8B-B14F-4D97-AF65-F5344CB8AC3E}">
        <p14:creationId xmlns:p14="http://schemas.microsoft.com/office/powerpoint/2010/main" val="44883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9F553-B1A6-41B3-B9D7-2F6744E187E0}"/>
              </a:ext>
            </a:extLst>
          </p:cNvPr>
          <p:cNvSpPr>
            <a:spLocks noGrp="1"/>
          </p:cNvSpPr>
          <p:nvPr>
            <p:ph type="title"/>
          </p:nvPr>
        </p:nvSpPr>
        <p:spPr/>
        <p:txBody>
          <a:bodyPr/>
          <a:lstStyle/>
          <a:p>
            <a:r>
              <a:rPr lang="en-US" altLang="zh-CN" b="1" dirty="0"/>
              <a:t>Independence </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FB76AED-1203-4033-8891-C7BE1C31289E}"/>
                  </a:ext>
                </a:extLst>
              </p:cNvPr>
              <p:cNvSpPr>
                <a:spLocks noGrp="1"/>
              </p:cNvSpPr>
              <p:nvPr>
                <p:ph idx="1"/>
              </p:nvPr>
            </p:nvSpPr>
            <p:spPr/>
            <p:txBody>
              <a:bodyPr/>
              <a:lstStyle/>
              <a:p>
                <a:pPr marL="0" indent="0">
                  <a:buNone/>
                </a:pPr>
                <a:r>
                  <a:rPr lang="en-US" altLang="zh-CN" dirty="0"/>
                  <a:t>Suppose </a:t>
                </a:r>
                <a14:m>
                  <m:oMath xmlns:m="http://schemas.openxmlformats.org/officeDocument/2006/math">
                    <m:r>
                      <a:rPr lang="en-US" altLang="zh-CN" b="0" i="1" smtClean="0">
                        <a:latin typeface="Cambria Math" panose="02040503050406030204" pitchFamily="18" charset="0"/>
                      </a:rPr>
                      <m:t>𝑍</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𝑊</m:t>
                    </m:r>
                  </m:oMath>
                </a14:m>
                <a:r>
                  <a:rPr lang="zh-CN" altLang="en-US" dirty="0"/>
                  <a:t> </a:t>
                </a:r>
                <a:r>
                  <a:rPr lang="en-US" altLang="zh-CN" dirty="0"/>
                  <a:t>are independent random vectors.</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𝑤</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𝑤</m:t>
                      </m:r>
                      <m:r>
                        <a:rPr lang="en-US" altLang="zh-CN" b="0" i="1" smtClean="0">
                          <a:latin typeface="Cambria Math" panose="02040503050406030204" pitchFamily="18" charset="0"/>
                        </a:rPr>
                        <m:t>)</m:t>
                      </m:r>
                    </m:oMath>
                  </m:oMathPara>
                </a14:m>
                <a:endParaRPr lang="zh-CN" altLang="en-US" dirty="0"/>
              </a:p>
            </p:txBody>
          </p:sp>
        </mc:Choice>
        <mc:Fallback xmlns="">
          <p:sp>
            <p:nvSpPr>
              <p:cNvPr id="3" name="内容占位符 2">
                <a:extLst>
                  <a:ext uri="{FF2B5EF4-FFF2-40B4-BE49-F238E27FC236}">
                    <a16:creationId xmlns:a16="http://schemas.microsoft.com/office/drawing/2014/main" id="{BFB76AED-1203-4033-8891-C7BE1C31289E}"/>
                  </a:ext>
                </a:extLst>
              </p:cNvPr>
              <p:cNvSpPr>
                <a:spLocks noGrp="1" noRot="1" noChangeAspect="1" noMove="1" noResize="1" noEditPoints="1" noAdjustHandles="1" noChangeArrowheads="1" noChangeShapeType="1" noTextEdit="1"/>
              </p:cNvSpPr>
              <p:nvPr>
                <p:ph idx="1"/>
              </p:nvPr>
            </p:nvSpPr>
            <p:spPr>
              <a:blipFill>
                <a:blip r:embed="rId3"/>
                <a:stretch>
                  <a:fillRect l="-1546" t="-2241"/>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A170BA6F-08F0-425C-873C-6293A5359AC0}"/>
              </a:ext>
            </a:extLst>
          </p:cNvPr>
          <p:cNvPicPr>
            <a:picLocks noChangeAspect="1"/>
          </p:cNvPicPr>
          <p:nvPr/>
        </p:nvPicPr>
        <p:blipFill>
          <a:blip r:embed="rId4"/>
          <a:stretch>
            <a:fillRect/>
          </a:stretch>
        </p:blipFill>
        <p:spPr>
          <a:xfrm>
            <a:off x="2540239" y="3057041"/>
            <a:ext cx="4248188" cy="3254858"/>
          </a:xfrm>
          <a:prstGeom prst="rect">
            <a:avLst/>
          </a:prstGeom>
        </p:spPr>
      </p:pic>
    </p:spTree>
    <p:extLst>
      <p:ext uri="{BB962C8B-B14F-4D97-AF65-F5344CB8AC3E}">
        <p14:creationId xmlns:p14="http://schemas.microsoft.com/office/powerpoint/2010/main" val="1326753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15989-8679-483F-8119-FF3E58BF88D6}"/>
              </a:ext>
            </a:extLst>
          </p:cNvPr>
          <p:cNvSpPr>
            <a:spLocks noGrp="1"/>
          </p:cNvSpPr>
          <p:nvPr>
            <p:ph type="title"/>
          </p:nvPr>
        </p:nvSpPr>
        <p:spPr/>
        <p:txBody>
          <a:bodyPr/>
          <a:lstStyle/>
          <a:p>
            <a:r>
              <a:rPr lang="en-US" altLang="zh-CN" b="1" dirty="0"/>
              <a:t>Product spaces</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9BE5679-4BD7-4ADB-A5A1-DC01B68FB059}"/>
                  </a:ext>
                </a:extLst>
              </p:cNvPr>
              <p:cNvSpPr>
                <a:spLocks noGrp="1"/>
              </p:cNvSpPr>
              <p:nvPr>
                <p:ph idx="1"/>
              </p:nvPr>
            </p:nvSpPr>
            <p:spPr/>
            <p:txBody>
              <a:bodyPr/>
              <a:lstStyle/>
              <a:p>
                <a:pPr marL="0" indent="0">
                  <a:buNone/>
                </a:pPr>
                <a:r>
                  <a:rPr lang="en-US" altLang="zh-CN" dirty="0"/>
                  <a:t>If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𝑙</m:t>
                        </m:r>
                      </m:sup>
                    </m:sSup>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𝑑</m:t>
                        </m:r>
                      </m:sup>
                    </m:sSup>
                  </m:oMath>
                </a14:m>
                <a:r>
                  <a:rPr lang="en-US" altLang="zh-CN" dirty="0"/>
                  <a:t>, the product space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a14:m>
                <a:r>
                  <a:rPr lang="zh-CN" altLang="en-US" dirty="0"/>
                  <a:t> </a:t>
                </a:r>
                <a:r>
                  <a:rPr lang="en-US" altLang="zh-CN" dirty="0"/>
                  <a:t>is a subspace of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𝑙</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p>
                    </m:sSup>
                  </m:oMath>
                </a14:m>
                <a:endParaRPr lang="zh-CN" altLang="en-US" dirty="0"/>
              </a:p>
            </p:txBody>
          </p:sp>
        </mc:Choice>
        <mc:Fallback xmlns="">
          <p:sp>
            <p:nvSpPr>
              <p:cNvPr id="3" name="内容占位符 2">
                <a:extLst>
                  <a:ext uri="{FF2B5EF4-FFF2-40B4-BE49-F238E27FC236}">
                    <a16:creationId xmlns:a16="http://schemas.microsoft.com/office/drawing/2014/main" id="{C9BE5679-4BD7-4ADB-A5A1-DC01B68FB059}"/>
                  </a:ext>
                </a:extLst>
              </p:cNvPr>
              <p:cNvSpPr>
                <a:spLocks noGrp="1" noRot="1" noChangeAspect="1" noMove="1" noResize="1" noEditPoints="1" noAdjustHandles="1" noChangeArrowheads="1" noChangeShapeType="1" noTextEdit="1"/>
              </p:cNvSpPr>
              <p:nvPr>
                <p:ph idx="1"/>
              </p:nvPr>
            </p:nvSpPr>
            <p:spPr>
              <a:blipFill>
                <a:blip r:embed="rId3"/>
                <a:stretch>
                  <a:fillRect l="-1546" t="-2101" r="-224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3827700-7FA4-4E5B-ADE2-3FF644A57C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2691" y="2991229"/>
            <a:ext cx="4583484" cy="3431485"/>
          </a:xfrm>
          <a:prstGeom prst="rect">
            <a:avLst/>
          </a:prstGeom>
        </p:spPr>
      </p:pic>
    </p:spTree>
    <p:extLst>
      <p:ext uri="{BB962C8B-B14F-4D97-AF65-F5344CB8AC3E}">
        <p14:creationId xmlns:p14="http://schemas.microsoft.com/office/powerpoint/2010/main" val="15891052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FEF32-7AC2-4D59-A787-FC2D588A2464}"/>
              </a:ext>
            </a:extLst>
          </p:cNvPr>
          <p:cNvSpPr>
            <a:spLocks noGrp="1"/>
          </p:cNvSpPr>
          <p:nvPr>
            <p:ph type="title"/>
          </p:nvPr>
        </p:nvSpPr>
        <p:spPr/>
        <p:txBody>
          <a:bodyPr/>
          <a:lstStyle/>
          <a:p>
            <a:r>
              <a:rPr lang="en-US" altLang="zh-CN" b="1" dirty="0"/>
              <a:t>Hypothesis </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7E5D667-7ED9-4A47-84AF-0056FD1E4B22}"/>
                  </a:ext>
                </a:extLst>
              </p:cNvPr>
              <p:cNvSpPr>
                <a:spLocks noGrp="1"/>
              </p:cNvSpPr>
              <p:nvPr>
                <p:ph idx="1"/>
              </p:nvPr>
            </p:nvSpPr>
            <p:spPr/>
            <p:txBody>
              <a:bodyPr/>
              <a:lstStyle/>
              <a:p>
                <a:r>
                  <a:rPr lang="en-US" altLang="zh-CN" dirty="0"/>
                  <a:t>Suppose data set </a:t>
                </a:r>
                <a14:m>
                  <m:oMath xmlns:m="http://schemas.openxmlformats.org/officeDocument/2006/math">
                    <m:r>
                      <a:rPr lang="en-US" altLang="zh-CN" b="0" i="1" smtClean="0">
                        <a:latin typeface="Cambria Math" panose="02040503050406030204" pitchFamily="18" charset="0"/>
                      </a:rPr>
                      <m:t>𝑋</m:t>
                    </m:r>
                  </m:oMath>
                </a14:m>
                <a:r>
                  <a:rPr lang="zh-CN" altLang="en-US" dirty="0"/>
                  <a:t> </a:t>
                </a:r>
                <a:r>
                  <a:rPr lang="en-US" altLang="zh-CN" dirty="0"/>
                  <a:t>is sampled from a random vector </a:t>
                </a:r>
                <a14:m>
                  <m:oMath xmlns:m="http://schemas.openxmlformats.org/officeDocument/2006/math">
                    <m:r>
                      <a:rPr lang="en-US" altLang="zh-CN" b="1" i="0" smtClean="0">
                        <a:latin typeface="Cambria Math" panose="02040503050406030204" pitchFamily="18" charset="0"/>
                      </a:rPr>
                      <m:t>𝐗</m:t>
                    </m:r>
                    <m:r>
                      <a:rPr lang="en-US" altLang="zh-CN" b="0" i="1" smtClean="0">
                        <a:latin typeface="Cambria Math" panose="02040503050406030204" pitchFamily="18" charset="0"/>
                      </a:rPr>
                      <m:t>=(</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m:t>
                    </m:r>
                  </m:oMath>
                </a14:m>
                <a:r>
                  <a:rPr lang="en-US" altLang="zh-CN" dirty="0"/>
                  <a:t>, where </a:t>
                </a:r>
                <a14:m>
                  <m:oMath xmlns:m="http://schemas.openxmlformats.org/officeDocument/2006/math">
                    <m:r>
                      <a:rPr lang="en-US" altLang="zh-CN" b="0" i="1" smtClean="0">
                        <a:latin typeface="Cambria Math" panose="02040503050406030204" pitchFamily="18" charset="0"/>
                      </a:rPr>
                      <m:t>𝑍</m:t>
                    </m:r>
                  </m:oMath>
                </a14:m>
                <a:r>
                  <a:rPr lang="zh-CN" altLang="en-US" dirty="0"/>
                  <a:t> </a:t>
                </a:r>
                <a:r>
                  <a:rPr lang="en-US" altLang="zh-CN" dirty="0"/>
                  <a:t>is </a:t>
                </a:r>
                <a14:m>
                  <m:oMath xmlns:m="http://schemas.openxmlformats.org/officeDocument/2006/math">
                    <m:r>
                      <a:rPr lang="en-US" altLang="zh-CN" b="0" i="1" smtClean="0">
                        <a:latin typeface="Cambria Math" panose="02040503050406030204" pitchFamily="18" charset="0"/>
                      </a:rPr>
                      <m:t>𝑙</m:t>
                    </m:r>
                  </m:oMath>
                </a14:m>
                <a:r>
                  <a:rPr lang="en-US" altLang="zh-CN" dirty="0"/>
                  <a:t> dimensional and </a:t>
                </a:r>
                <a14:m>
                  <m:oMath xmlns:m="http://schemas.openxmlformats.org/officeDocument/2006/math">
                    <m:r>
                      <a:rPr lang="en-US" altLang="zh-CN" b="0" i="1" smtClean="0">
                        <a:latin typeface="Cambria Math" panose="02040503050406030204" pitchFamily="18" charset="0"/>
                      </a:rPr>
                      <m:t>𝑊</m:t>
                    </m:r>
                  </m:oMath>
                </a14:m>
                <a:r>
                  <a:rPr lang="zh-CN" altLang="en-US" dirty="0"/>
                  <a:t> </a:t>
                </a:r>
                <a:r>
                  <a:rPr lang="en-US" altLang="zh-CN" dirty="0"/>
                  <a:t>is </a:t>
                </a:r>
                <a14:m>
                  <m:oMath xmlns:m="http://schemas.openxmlformats.org/officeDocument/2006/math">
                    <m:r>
                      <a:rPr lang="en-US" altLang="zh-CN" b="0" i="1" smtClean="0">
                        <a:latin typeface="Cambria Math" panose="02040503050406030204" pitchFamily="18" charset="0"/>
                      </a:rPr>
                      <m:t>𝑑</m:t>
                    </m:r>
                  </m:oMath>
                </a14:m>
                <a:r>
                  <a:rPr lang="en-US" altLang="zh-CN" dirty="0"/>
                  <a:t> dimensional and they are independent.</a:t>
                </a:r>
              </a:p>
              <a:p>
                <a:endParaRPr lang="en-US" altLang="zh-CN" dirty="0"/>
              </a:p>
              <a:p>
                <a:endParaRPr lang="en-US" altLang="zh-CN" dirty="0"/>
              </a:p>
              <a:p>
                <a:r>
                  <a:rPr lang="en-US" altLang="zh-CN" dirty="0"/>
                  <a:t>The intrinsic space of </a:t>
                </a:r>
                <a14:m>
                  <m:oMath xmlns:m="http://schemas.openxmlformats.org/officeDocument/2006/math">
                    <m:r>
                      <a:rPr lang="en-US" altLang="zh-CN" b="0" i="1" smtClean="0">
                        <a:latin typeface="Cambria Math" panose="02040503050406030204" pitchFamily="18" charset="0"/>
                      </a:rPr>
                      <m:t>𝑋</m:t>
                    </m:r>
                  </m:oMath>
                </a14:m>
                <a:r>
                  <a:rPr lang="zh-CN" altLang="en-US" dirty="0"/>
                  <a:t> </a:t>
                </a:r>
                <a:r>
                  <a:rPr lang="en-US" altLang="zh-CN" dirty="0"/>
                  <a:t>is the product of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𝑙</m:t>
                        </m:r>
                      </m:sup>
                    </m:sSup>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𝑁</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𝑑</m:t>
                        </m:r>
                      </m:sup>
                    </m:sSup>
                  </m:oMath>
                </a14:m>
                <a:r>
                  <a:rPr lang="en-US" altLang="zh-CN" dirty="0"/>
                  <a:t>.</a:t>
                </a:r>
                <a:endParaRPr lang="zh-CN" altLang="en-US" dirty="0"/>
              </a:p>
            </p:txBody>
          </p:sp>
        </mc:Choice>
        <mc:Fallback xmlns="">
          <p:sp>
            <p:nvSpPr>
              <p:cNvPr id="3" name="内容占位符 2">
                <a:extLst>
                  <a:ext uri="{FF2B5EF4-FFF2-40B4-BE49-F238E27FC236}">
                    <a16:creationId xmlns:a16="http://schemas.microsoft.com/office/drawing/2014/main" id="{37E5D667-7ED9-4A47-84AF-0056FD1E4B22}"/>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0455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2F449C19-3F87-4DAC-B93E-AADFB228A646}"/>
                  </a:ext>
                </a:extLst>
              </p:cNvPr>
              <p:cNvSpPr>
                <a:spLocks noGrp="1"/>
              </p:cNvSpPr>
              <p:nvPr>
                <p:ph type="title"/>
              </p:nvPr>
            </p:nvSpPr>
            <p:spPr/>
            <p:txBody>
              <a:bodyPr>
                <a:normAutofit/>
              </a:bodyPr>
              <a:lstStyle/>
              <a:p>
                <a:r>
                  <a:rPr lang="cs-CZ" altLang="zh-CN" b="1" dirty="0">
                    <a:solidFill>
                      <a:prstClr val="black"/>
                    </a:solidFill>
                    <a:ea typeface="等线" panose="02010600030101010101" pitchFamily="2" charset="-122"/>
                    <a:cs typeface="+mn-cs"/>
                  </a:rPr>
                  <a:t>K</a:t>
                </a:r>
                <a14:m>
                  <m:oMath xmlns:m="http://schemas.openxmlformats.org/officeDocument/2006/math">
                    <m:acc>
                      <m:accPr>
                        <m:chr m:val="̈"/>
                        <m:ctrlPr>
                          <a:rPr lang="en-US" altLang="zh-CN" i="1">
                            <a:solidFill>
                              <a:prstClr val="black"/>
                            </a:solidFill>
                            <a:latin typeface="Cambria Math" panose="02040503050406030204" pitchFamily="18" charset="0"/>
                            <a:cs typeface="+mn-cs"/>
                          </a:rPr>
                        </m:ctrlPr>
                      </m:accPr>
                      <m:e>
                        <m:r>
                          <m:rPr>
                            <m:sty m:val="p"/>
                          </m:rPr>
                          <a:rPr lang="en-US" altLang="zh-CN" b="0" i="0">
                            <a:solidFill>
                              <a:prstClr val="black"/>
                            </a:solidFill>
                            <a:latin typeface="Cambria Math" panose="02040503050406030204" pitchFamily="18" charset="0"/>
                            <a:cs typeface="+mn-cs"/>
                          </a:rPr>
                          <m:t>u</m:t>
                        </m:r>
                      </m:e>
                    </m:acc>
                  </m:oMath>
                </a14:m>
                <a:r>
                  <a:rPr lang="en-US" altLang="zh-CN" b="1" dirty="0" err="1">
                    <a:solidFill>
                      <a:prstClr val="black"/>
                    </a:solidFill>
                    <a:ea typeface="等线" panose="02010600030101010101" pitchFamily="2" charset="-122"/>
                    <a:cs typeface="+mn-cs"/>
                  </a:rPr>
                  <a:t>nneth</a:t>
                </a:r>
                <a:r>
                  <a:rPr lang="en-US" altLang="zh-CN" b="1" dirty="0">
                    <a:solidFill>
                      <a:prstClr val="black"/>
                    </a:solidFill>
                    <a:ea typeface="等线" panose="02010600030101010101" pitchFamily="2" charset="-122"/>
                    <a:cs typeface="+mn-cs"/>
                  </a:rPr>
                  <a:t> formula</a:t>
                </a:r>
                <a:endParaRPr lang="zh-CN" altLang="en-US" b="1" dirty="0"/>
              </a:p>
            </p:txBody>
          </p:sp>
        </mc:Choice>
        <mc:Fallback xmlns="">
          <p:sp>
            <p:nvSpPr>
              <p:cNvPr id="2" name="标题 1">
                <a:extLst>
                  <a:ext uri="{FF2B5EF4-FFF2-40B4-BE49-F238E27FC236}">
                    <a16:creationId xmlns:a16="http://schemas.microsoft.com/office/drawing/2014/main" id="{2F449C19-3F87-4DAC-B93E-AADFB228A646}"/>
                  </a:ext>
                </a:extLst>
              </p:cNvPr>
              <p:cNvSpPr>
                <a:spLocks noGrp="1" noRot="1" noChangeAspect="1" noMove="1" noResize="1" noEditPoints="1" noAdjustHandles="1" noChangeArrowheads="1" noChangeShapeType="1" noTextEdit="1"/>
              </p:cNvSpPr>
              <p:nvPr>
                <p:ph type="title"/>
              </p:nvPr>
            </p:nvSpPr>
            <p:spPr>
              <a:blipFill>
                <a:blip r:embed="rId3"/>
                <a:stretch>
                  <a:fillRect l="-3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1E1B8D9A-3AE3-4E89-BCA4-DCF18804DE01}"/>
                  </a:ext>
                </a:extLst>
              </p:cNvPr>
              <p:cNvSpPr>
                <a:spLocks noGrp="1"/>
              </p:cNvSpPr>
              <p:nvPr>
                <p:ph idx="1"/>
              </p:nvPr>
            </p:nvSpPr>
            <p:spPr/>
            <p:txBody>
              <a:bodyPr>
                <a:normAutofit/>
              </a:bodyPr>
              <a:lstStyle/>
              <a:p>
                <a:pPr marL="0" indent="0">
                  <a:buNone/>
                </a:pPr>
                <a:r>
                  <a:rPr lang="en-US" altLang="zh-CN" dirty="0"/>
                  <a:t>Suppose </a:t>
                </a:r>
                <a14:m>
                  <m:oMath xmlns:m="http://schemas.openxmlformats.org/officeDocument/2006/math">
                    <m:r>
                      <a:rPr lang="en-US" altLang="zh-CN" b="0" i="1" smtClean="0">
                        <a:latin typeface="Cambria Math" panose="02040503050406030204" pitchFamily="18" charset="0"/>
                      </a:rPr>
                      <m:t>𝑀</m:t>
                    </m:r>
                  </m:oMath>
                </a14:m>
                <a:r>
                  <a:rPr lang="zh-CN" altLang="en-US" dirty="0"/>
                  <a:t> </a:t>
                </a:r>
                <a:r>
                  <a:rPr lang="en-US" altLang="zh-CN" dirty="0"/>
                  <a:t>and </a:t>
                </a:r>
                <a14:m>
                  <m:oMath xmlns:m="http://schemas.openxmlformats.org/officeDocument/2006/math">
                    <m:r>
                      <a:rPr lang="en-US" altLang="zh-CN" b="0" i="1" smtClean="0">
                        <a:latin typeface="Cambria Math" panose="02040503050406030204" pitchFamily="18" charset="0"/>
                      </a:rPr>
                      <m:t>𝑁</m:t>
                    </m:r>
                  </m:oMath>
                </a14:m>
                <a:r>
                  <a:rPr lang="zh-CN" altLang="en-US" dirty="0"/>
                  <a:t> </a:t>
                </a:r>
                <a:r>
                  <a:rPr lang="en-US" altLang="zh-CN" dirty="0"/>
                  <a:t>are two topological spaces. The (singular) homology of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oMath>
                </a14:m>
                <a:r>
                  <a:rPr lang="zh-CN" altLang="en-US" dirty="0"/>
                  <a:t> </a:t>
                </a:r>
                <a:r>
                  <a:rPr lang="en-US" altLang="zh-CN" dirty="0"/>
                  <a:t>(with </a:t>
                </a:r>
                <a14:m>
                  <m:oMath xmlns:m="http://schemas.openxmlformats.org/officeDocument/2006/math">
                    <m:sSub>
                      <m:sSubPr>
                        <m:ctrlPr>
                          <a:rPr lang="en-US" altLang="zh-CN" b="1" i="1" smtClean="0">
                            <a:latin typeface="Cambria Math" panose="02040503050406030204" pitchFamily="18" charset="0"/>
                          </a:rPr>
                        </m:ctrlPr>
                      </m:sSubPr>
                      <m:e>
                        <m:r>
                          <a:rPr lang="en-US" altLang="zh-CN" b="1" i="0" smtClean="0">
                            <a:latin typeface="Cambria Math" panose="02040503050406030204" pitchFamily="18" charset="0"/>
                          </a:rPr>
                          <m:t>𝐙</m:t>
                        </m:r>
                      </m:e>
                      <m:sub>
                        <m:r>
                          <a:rPr lang="en-US" altLang="zh-CN" b="1" i="0" smtClean="0">
                            <a:latin typeface="Cambria Math" panose="02040503050406030204" pitchFamily="18" charset="0"/>
                          </a:rPr>
                          <m:t>𝟐</m:t>
                        </m:r>
                      </m:sub>
                    </m:sSub>
                  </m:oMath>
                </a14:m>
                <a:r>
                  <a:rPr lang="en-US" altLang="zh-CN" b="1" dirty="0"/>
                  <a:t> </a:t>
                </a:r>
                <a:r>
                  <a:rPr lang="en-US" altLang="zh-CN" dirty="0"/>
                  <a:t>coefficients) is such that </a:t>
                </a:r>
              </a:p>
              <a:p>
                <a:pPr marL="0" indent="0">
                  <a:buNone/>
                </a:pP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𝑛</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𝑀</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𝑗</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𝑁</m:t>
                          </m:r>
                        </m:e>
                      </m:d>
                      <m:r>
                        <a:rPr lang="en-US" altLang="zh-CN" b="0" i="1" smtClean="0">
                          <a:latin typeface="Cambria Math" panose="02040503050406030204" pitchFamily="18" charset="0"/>
                        </a:rPr>
                        <m:t>)</m:t>
                      </m:r>
                    </m:oMath>
                  </m:oMathPara>
                </a14:m>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1E1B8D9A-3AE3-4E89-BCA4-DCF18804DE01}"/>
                  </a:ext>
                </a:extLst>
              </p:cNvPr>
              <p:cNvSpPr>
                <a:spLocks noGrp="1" noRot="1" noChangeAspect="1" noMove="1" noResize="1" noEditPoints="1" noAdjustHandles="1" noChangeArrowheads="1" noChangeShapeType="1" noTextEdit="1"/>
              </p:cNvSpPr>
              <p:nvPr>
                <p:ph idx="1"/>
              </p:nvPr>
            </p:nvSpPr>
            <p:spPr>
              <a:blipFill>
                <a:blip r:embed="rId4"/>
                <a:stretch>
                  <a:fillRect l="-1546"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8210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E421A5-7B2A-4C96-8124-488F10433005}"/>
              </a:ext>
            </a:extLst>
          </p:cNvPr>
          <p:cNvSpPr>
            <a:spLocks noGrp="1"/>
          </p:cNvSpPr>
          <p:nvPr>
            <p:ph type="title"/>
          </p:nvPr>
        </p:nvSpPr>
        <p:spPr/>
        <p:txBody>
          <a:bodyPr/>
          <a:lstStyle/>
          <a:p>
            <a:r>
              <a:rPr lang="en-US" altLang="zh-CN" b="1" dirty="0"/>
              <a:t>Bayesian inference</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39AAC3D-38A0-4282-86BC-F1D05CC2A48E}"/>
                  </a:ext>
                </a:extLst>
              </p:cNvPr>
              <p:cNvSpPr>
                <a:spLocks noGrp="1"/>
              </p:cNvSpPr>
              <p:nvPr>
                <p:ph idx="1"/>
              </p:nvPr>
            </p:nvSpPr>
            <p:spPr>
              <a:xfrm>
                <a:off x="628649" y="1825625"/>
                <a:ext cx="8316568" cy="4351338"/>
              </a:xfrm>
            </p:spPr>
            <p:txBody>
              <a:bodyPr>
                <a:normAutofit fontScale="92500" lnSpcReduction="10000"/>
              </a:bodyPr>
              <a:lstStyle/>
              <a:p>
                <a:pPr marL="0" indent="0">
                  <a:buNone/>
                </a:pPr>
                <a:r>
                  <a:rPr lang="en-US" altLang="zh-CN" dirty="0"/>
                  <a:t>Suppose </a:t>
                </a:r>
                <a14:m>
                  <m:oMath xmlns:m="http://schemas.openxmlformats.org/officeDocument/2006/math">
                    <m:r>
                      <a:rPr lang="en-US" altLang="zh-CN" b="1" i="0" smtClean="0">
                        <a:latin typeface="Cambria Math" panose="02040503050406030204" pitchFamily="18" charset="0"/>
                      </a:rPr>
                      <m:t>𝐗</m:t>
                    </m:r>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0" i="1" smtClean="0">
                        <a:latin typeface="Cambria Math" panose="02040503050406030204" pitchFamily="18" charset="0"/>
                      </a:rPr>
                      <m:t>,</m:t>
                    </m:r>
                    <m:r>
                      <a:rPr lang="en-US" altLang="zh-CN" b="1" i="1" smtClean="0">
                        <a:latin typeface="Cambria Math" panose="02040503050406030204" pitchFamily="18" charset="0"/>
                      </a:rPr>
                      <m:t>𝜽</m:t>
                    </m:r>
                    <m:r>
                      <a:rPr lang="en-US" altLang="zh-CN" b="0" i="1" smtClean="0">
                        <a:latin typeface="Cambria Math" panose="02040503050406030204" pitchFamily="18" charset="0"/>
                      </a:rPr>
                      <m:t>)</m:t>
                    </m:r>
                  </m:oMath>
                </a14:m>
                <a:r>
                  <a:rPr lang="en-US" altLang="zh-CN" dirty="0"/>
                  <a:t>. Let </a:t>
                </a:r>
                <a14:m>
                  <m:oMath xmlns:m="http://schemas.openxmlformats.org/officeDocument/2006/math">
                    <m:r>
                      <a:rPr lang="en-US" altLang="zh-CN" b="0" i="1" smtClean="0">
                        <a:latin typeface="Cambria Math" panose="02040503050406030204" pitchFamily="18" charset="0"/>
                      </a:rPr>
                      <m:t>𝑋</m:t>
                    </m:r>
                  </m:oMath>
                </a14:m>
                <a:r>
                  <a:rPr lang="zh-CN" altLang="en-US" dirty="0"/>
                  <a:t> </a:t>
                </a:r>
                <a:r>
                  <a:rPr lang="en-US" altLang="zh-CN" dirty="0"/>
                  <a:t>be a data set (observations) sampled from </a:t>
                </a:r>
                <a14:m>
                  <m:oMath xmlns:m="http://schemas.openxmlformats.org/officeDocument/2006/math">
                    <m:r>
                      <a:rPr lang="en-US" altLang="zh-CN" b="1" i="0" smtClean="0">
                        <a:latin typeface="Cambria Math" panose="02040503050406030204" pitchFamily="18" charset="0"/>
                      </a:rPr>
                      <m:t>𝐗</m:t>
                    </m:r>
                  </m:oMath>
                </a14:m>
                <a:r>
                  <a:rPr lang="en-US" altLang="zh-CN" dirty="0"/>
                  <a:t>. Bayes’ theorem asserts</a:t>
                </a:r>
              </a:p>
              <a:p>
                <a:pPr marL="0" indent="0">
                  <a:buNone/>
                </a:pPr>
                <a:endParaRPr lang="en-US" altLang="zh-CN" b="1"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𝜃</m:t>
                          </m:r>
                        </m:e>
                        <m:e>
                          <m:r>
                            <a:rPr lang="en-US" altLang="zh-CN" b="0" i="1" smtClean="0">
                              <a:latin typeface="Cambria Math" panose="02040503050406030204" pitchFamily="18" charset="0"/>
                            </a:rPr>
                            <m:t>𝑋</m:t>
                          </m:r>
                        </m:e>
                      </m:d>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𝑃</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𝑃</m:t>
                      </m:r>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𝜃</m:t>
                          </m:r>
                        </m:e>
                      </m:d>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m:oMathPara>
                </a14:m>
                <a:endParaRPr lang="en-US" altLang="zh-CN" dirty="0"/>
              </a:p>
              <a:p>
                <a:pPr marL="0" indent="0">
                  <a:buNone/>
                </a:pPr>
                <a:endParaRPr lang="en-US" altLang="zh-CN" dirty="0"/>
              </a:p>
              <a:p>
                <a14:m>
                  <m:oMath xmlns:m="http://schemas.openxmlformats.org/officeDocument/2006/math">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1" i="1" smtClean="0">
                        <a:latin typeface="Cambria Math" panose="02040503050406030204" pitchFamily="18" charset="0"/>
                      </a:rPr>
                      <m:t>𝒙</m:t>
                    </m:r>
                    <m:r>
                      <a:rPr lang="en-US" altLang="zh-CN" b="1" i="1" smtClean="0">
                        <a:latin typeface="Cambria Math" panose="02040503050406030204" pitchFamily="18" charset="0"/>
                      </a:rPr>
                      <m:t>,</m:t>
                    </m:r>
                    <m:r>
                      <a:rPr lang="en-US" altLang="zh-CN" b="1" i="1" smtClean="0">
                        <a:latin typeface="Cambria Math" panose="02040503050406030204" pitchFamily="18" charset="0"/>
                      </a:rPr>
                      <m:t>𝜽</m:t>
                    </m:r>
                    <m:r>
                      <a:rPr lang="en-US" altLang="zh-CN" b="0" i="1" smtClean="0">
                        <a:latin typeface="Cambria Math" panose="02040503050406030204" pitchFamily="18" charset="0"/>
                      </a:rPr>
                      <m:t>)</m:t>
                    </m:r>
                  </m:oMath>
                </a14:m>
                <a:r>
                  <a:rPr lang="en-US" altLang="zh-CN" dirty="0"/>
                  <a:t>: proposal distribution</a:t>
                </a:r>
              </a:p>
              <a:p>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altLang="zh-CN" dirty="0"/>
                  <a:t>: posterior distribution</a:t>
                </a:r>
              </a:p>
              <a:p>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𝜃</m:t>
                    </m:r>
                    <m:r>
                      <a:rPr lang="en-US" altLang="zh-CN" b="0" i="1" smtClean="0">
                        <a:latin typeface="Cambria Math" panose="02040503050406030204" pitchFamily="18" charset="0"/>
                      </a:rPr>
                      <m:t>)</m:t>
                    </m:r>
                  </m:oMath>
                </a14:m>
                <a:r>
                  <a:rPr lang="en-US" altLang="zh-CN" dirty="0"/>
                  <a:t>: prior distribution</a:t>
                </a:r>
              </a:p>
              <a:p>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e>
                      <m:e>
                        <m:r>
                          <a:rPr lang="en-US" altLang="zh-CN" b="0" i="1" smtClean="0">
                            <a:latin typeface="Cambria Math" panose="02040503050406030204" pitchFamily="18" charset="0"/>
                          </a:rPr>
                          <m:t>𝜃</m:t>
                        </m:r>
                      </m:e>
                    </m:d>
                  </m:oMath>
                </a14:m>
                <a:r>
                  <a:rPr lang="en-US" altLang="zh-CN" dirty="0"/>
                  <a:t>: likelihood function</a:t>
                </a:r>
                <a:endParaRPr lang="zh-CN" altLang="en-US" dirty="0"/>
              </a:p>
            </p:txBody>
          </p:sp>
        </mc:Choice>
        <mc:Fallback xmlns="">
          <p:sp>
            <p:nvSpPr>
              <p:cNvPr id="3" name="内容占位符 2">
                <a:extLst>
                  <a:ext uri="{FF2B5EF4-FFF2-40B4-BE49-F238E27FC236}">
                    <a16:creationId xmlns:a16="http://schemas.microsoft.com/office/drawing/2014/main" id="{539AAC3D-38A0-4282-86BC-F1D05CC2A48E}"/>
                  </a:ext>
                </a:extLst>
              </p:cNvPr>
              <p:cNvSpPr>
                <a:spLocks noGrp="1" noRot="1" noChangeAspect="1" noMove="1" noResize="1" noEditPoints="1" noAdjustHandles="1" noChangeArrowheads="1" noChangeShapeType="1" noTextEdit="1"/>
              </p:cNvSpPr>
              <p:nvPr>
                <p:ph idx="1"/>
              </p:nvPr>
            </p:nvSpPr>
            <p:spPr>
              <a:xfrm>
                <a:off x="628649" y="1825625"/>
                <a:ext cx="8316568" cy="4351338"/>
              </a:xfrm>
              <a:blipFill>
                <a:blip r:embed="rId3"/>
                <a:stretch>
                  <a:fillRect l="-1320" t="-28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9963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5447F-524F-465E-B80F-AD8E0411B6FC}"/>
              </a:ext>
            </a:extLst>
          </p:cNvPr>
          <p:cNvSpPr>
            <a:spLocks noGrp="1"/>
          </p:cNvSpPr>
          <p:nvPr>
            <p:ph type="title"/>
          </p:nvPr>
        </p:nvSpPr>
        <p:spPr/>
        <p:txBody>
          <a:bodyPr/>
          <a:lstStyle/>
          <a:p>
            <a:r>
              <a:rPr lang="en-US" altLang="zh-CN" b="1" dirty="0"/>
              <a:t>Graphical models</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1F5AFE4-921F-456B-89F4-C3D82375ADF0}"/>
                  </a:ext>
                </a:extLst>
              </p:cNvPr>
              <p:cNvSpPr>
                <a:spLocks noGrp="1"/>
              </p:cNvSpPr>
              <p:nvPr>
                <p:ph idx="1"/>
              </p:nvPr>
            </p:nvSpPr>
            <p:spPr/>
            <p:txBody>
              <a:bodyPr/>
              <a:lstStyle/>
              <a:p>
                <a:r>
                  <a:rPr lang="en-US" altLang="zh-CN" dirty="0"/>
                  <a:t>Let </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oMath>
                </a14:m>
                <a:r>
                  <a:rPr lang="en-US" altLang="zh-CN" dirty="0"/>
                  <a:t> and </a:t>
                </a:r>
                <a14:m>
                  <m:oMath xmlns:m="http://schemas.openxmlformats.org/officeDocument/2006/math">
                    <m:r>
                      <a:rPr lang="en-US" altLang="zh-CN" b="0" i="1" smtClean="0">
                        <a:latin typeface="Cambria Math" panose="02040503050406030204" pitchFamily="18" charset="0"/>
                      </a:rPr>
                      <m:t>𝑍</m:t>
                    </m:r>
                  </m:oMath>
                </a14:m>
                <a:r>
                  <a:rPr lang="en-US" altLang="zh-CN" dirty="0"/>
                  <a:t> be three random variables. </a:t>
                </a:r>
                <a14:m>
                  <m:oMath xmlns:m="http://schemas.openxmlformats.org/officeDocument/2006/math">
                    <m:r>
                      <a:rPr lang="en-US" altLang="zh-CN" b="0" i="1" smtClean="0">
                        <a:latin typeface="Cambria Math" panose="02040503050406030204" pitchFamily="18" charset="0"/>
                      </a:rPr>
                      <m:t>𝑋</m:t>
                    </m:r>
                  </m:oMath>
                </a14:m>
                <a:r>
                  <a:rPr lang="en-US" altLang="zh-CN" dirty="0"/>
                  <a:t> and </a:t>
                </a:r>
                <a14:m>
                  <m:oMath xmlns:m="http://schemas.openxmlformats.org/officeDocument/2006/math">
                    <m:r>
                      <a:rPr lang="en-US" altLang="zh-CN" b="0" i="1" smtClean="0">
                        <a:latin typeface="Cambria Math" panose="02040503050406030204" pitchFamily="18" charset="0"/>
                      </a:rPr>
                      <m:t>𝑍</m:t>
                    </m:r>
                  </m:oMath>
                </a14:m>
                <a:r>
                  <a:rPr lang="en-US" altLang="zh-CN" dirty="0"/>
                  <a:t> are </a:t>
                </a:r>
                <a:r>
                  <a:rPr lang="en-US" altLang="zh-CN" b="1" dirty="0"/>
                  <a:t>conditionally independent </a:t>
                </a:r>
                <a:r>
                  <a:rPr lang="en-US" altLang="zh-CN" dirty="0"/>
                  <a:t>if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𝑦</m:t>
                          </m:r>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en-US" altLang="zh-CN" dirty="0"/>
              </a:p>
              <a:p>
                <a:pPr marL="0" indent="0">
                  <a:buNone/>
                </a:pPr>
                <a:endParaRPr lang="en-US" altLang="zh-CN" dirty="0"/>
              </a:p>
              <a:p>
                <a:pPr marL="0" indent="0">
                  <a:buNone/>
                </a:pPr>
                <a:endParaRPr lang="en-US" altLang="zh-CN"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71F5AFE4-921F-456B-89F4-C3D82375ADF0}"/>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8E9AB029-D118-4729-8045-B269AAC78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9287" y="3636769"/>
            <a:ext cx="2526030" cy="1691156"/>
          </a:xfrm>
          <a:prstGeom prst="rect">
            <a:avLst/>
          </a:prstGeom>
        </p:spPr>
      </p:pic>
    </p:spTree>
    <p:extLst>
      <p:ext uri="{BB962C8B-B14F-4D97-AF65-F5344CB8AC3E}">
        <p14:creationId xmlns:p14="http://schemas.microsoft.com/office/powerpoint/2010/main" val="1646747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AC367-D069-4D9F-BEB2-63F280AE030D}"/>
              </a:ext>
            </a:extLst>
          </p:cNvPr>
          <p:cNvSpPr>
            <a:spLocks noGrp="1"/>
          </p:cNvSpPr>
          <p:nvPr>
            <p:ph type="title"/>
          </p:nvPr>
        </p:nvSpPr>
        <p:spPr/>
        <p:txBody>
          <a:bodyPr/>
          <a:lstStyle/>
          <a:p>
            <a:r>
              <a:rPr lang="en-US" altLang="zh-CN" b="1" dirty="0"/>
              <a:t>Graphical models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7EBDD9D0-C798-4890-ABF8-E45C1742E1B8}"/>
                  </a:ext>
                </a:extLst>
              </p:cNvPr>
              <p:cNvSpPr>
                <a:spLocks noGrp="1"/>
              </p:cNvSpPr>
              <p:nvPr>
                <p:ph idx="1"/>
              </p:nvPr>
            </p:nvSpPr>
            <p:spPr/>
            <p:txBody>
              <a:bodyPr/>
              <a:lstStyle/>
              <a:p>
                <a14:m>
                  <m:oMath xmlns:m="http://schemas.openxmlformats.org/officeDocument/2006/math">
                    <m:r>
                      <a:rPr lang="en-US" altLang="zh-CN" i="1" smtClean="0">
                        <a:latin typeface="Cambria Math" panose="02040503050406030204" pitchFamily="18" charset="0"/>
                      </a:rPr>
                      <m:t>𝑋</m:t>
                    </m:r>
                  </m:oMath>
                </a14:m>
                <a:r>
                  <a:rPr lang="zh-CN" altLang="en-US" dirty="0"/>
                  <a:t> </a:t>
                </a:r>
                <a:r>
                  <a:rPr lang="en-US" altLang="zh-CN" dirty="0"/>
                  <a:t>and </a:t>
                </a:r>
                <a14:m>
                  <m:oMath xmlns:m="http://schemas.openxmlformats.org/officeDocument/2006/math">
                    <m:r>
                      <a:rPr lang="en-US" altLang="zh-CN" i="1">
                        <a:latin typeface="Cambria Math" panose="02040503050406030204" pitchFamily="18" charset="0"/>
                      </a:rPr>
                      <m:t>𝑍</m:t>
                    </m:r>
                  </m:oMath>
                </a14:m>
                <a:r>
                  <a:rPr lang="zh-CN" altLang="en-US" dirty="0"/>
                  <a:t> </a:t>
                </a:r>
                <a:r>
                  <a:rPr lang="en-US" altLang="zh-CN" dirty="0"/>
                  <a:t>are conditionally independent; </a:t>
                </a:r>
                <a14:m>
                  <m:oMath xmlns:m="http://schemas.openxmlformats.org/officeDocument/2006/math">
                    <m:r>
                      <a:rPr lang="en-US" altLang="zh-CN" b="0" i="1" smtClean="0">
                        <a:latin typeface="Cambria Math" panose="02040503050406030204" pitchFamily="18" charset="0"/>
                      </a:rPr>
                      <m:t>𝑌</m:t>
                    </m:r>
                  </m:oMath>
                </a14:m>
                <a:r>
                  <a:rPr lang="en-US" altLang="zh-CN" dirty="0"/>
                  <a:t> and </a:t>
                </a:r>
                <a14:m>
                  <m:oMath xmlns:m="http://schemas.openxmlformats.org/officeDocument/2006/math">
                    <m:r>
                      <a:rPr lang="en-US" altLang="zh-CN" b="0" i="1" smtClean="0">
                        <a:latin typeface="Cambria Math" panose="02040503050406030204" pitchFamily="18" charset="0"/>
                      </a:rPr>
                      <m:t>𝑊</m:t>
                    </m:r>
                  </m:oMath>
                </a14:m>
                <a:r>
                  <a:rPr lang="en-US" altLang="zh-CN" dirty="0"/>
                  <a:t> are conditionally independent</a:t>
                </a:r>
              </a:p>
              <a:p>
                <a:endParaRPr lang="zh-CN" altLang="en-US" dirty="0"/>
              </a:p>
            </p:txBody>
          </p:sp>
        </mc:Choice>
        <mc:Fallback xmlns="">
          <p:sp>
            <p:nvSpPr>
              <p:cNvPr id="3" name="内容占位符 2">
                <a:extLst>
                  <a:ext uri="{FF2B5EF4-FFF2-40B4-BE49-F238E27FC236}">
                    <a16:creationId xmlns:a16="http://schemas.microsoft.com/office/drawing/2014/main" id="{7EBDD9D0-C798-4890-ABF8-E45C1742E1B8}"/>
                  </a:ext>
                </a:extLst>
              </p:cNvPr>
              <p:cNvSpPr>
                <a:spLocks noGrp="1" noRot="1" noChangeAspect="1" noMove="1" noResize="1" noEditPoints="1" noAdjustHandles="1" noChangeArrowheads="1" noChangeShapeType="1" noTextEdit="1"/>
              </p:cNvSpPr>
              <p:nvPr>
                <p:ph idx="1"/>
              </p:nvPr>
            </p:nvSpPr>
            <p:spPr>
              <a:blipFill>
                <a:blip r:embed="rId3"/>
                <a:stretch>
                  <a:fillRect t="-224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96F043B-FE9F-4045-948A-AFBD0589C6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746" y="2813844"/>
            <a:ext cx="2266950" cy="2374900"/>
          </a:xfrm>
          <a:prstGeom prst="rect">
            <a:avLst/>
          </a:prstGeom>
        </p:spPr>
      </p:pic>
    </p:spTree>
    <p:extLst>
      <p:ext uri="{BB962C8B-B14F-4D97-AF65-F5344CB8AC3E}">
        <p14:creationId xmlns:p14="http://schemas.microsoft.com/office/powerpoint/2010/main" val="316585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EF5CC-BD77-4D86-9E87-9A1A47EBC4E8}"/>
              </a:ext>
            </a:extLst>
          </p:cNvPr>
          <p:cNvSpPr>
            <a:spLocks noGrp="1"/>
          </p:cNvSpPr>
          <p:nvPr>
            <p:ph type="title"/>
          </p:nvPr>
        </p:nvSpPr>
        <p:spPr/>
        <p:txBody>
          <a:bodyPr/>
          <a:lstStyle/>
          <a:p>
            <a:r>
              <a:rPr lang="en-US" altLang="zh-CN" b="1" dirty="0"/>
              <a:t>Topological data analysis</a:t>
            </a:r>
            <a:endParaRPr lang="zh-CN" altLang="en-US" b="1" dirty="0"/>
          </a:p>
        </p:txBody>
      </p:sp>
      <p:sp>
        <p:nvSpPr>
          <p:cNvPr id="3" name="内容占位符 2">
            <a:extLst>
              <a:ext uri="{FF2B5EF4-FFF2-40B4-BE49-F238E27FC236}">
                <a16:creationId xmlns:a16="http://schemas.microsoft.com/office/drawing/2014/main" id="{875DB4B4-4B7F-41D1-A688-7FCF39488338}"/>
              </a:ext>
            </a:extLst>
          </p:cNvPr>
          <p:cNvSpPr>
            <a:spLocks noGrp="1"/>
          </p:cNvSpPr>
          <p:nvPr>
            <p:ph idx="1"/>
          </p:nvPr>
        </p:nvSpPr>
        <p:spPr/>
        <p:txBody>
          <a:bodyPr/>
          <a:lstStyle/>
          <a:p>
            <a:pPr marL="0" indent="0">
              <a:buNone/>
            </a:pPr>
            <a:endParaRPr lang="en-US" altLang="zh-CN" dirty="0"/>
          </a:p>
          <a:p>
            <a:endParaRPr lang="en-US" altLang="zh-CN" dirty="0"/>
          </a:p>
          <a:p>
            <a:r>
              <a:rPr lang="en-US" altLang="zh-CN" dirty="0"/>
              <a:t>……</a:t>
            </a:r>
            <a:endParaRPr lang="zh-CN" altLang="en-US" dirty="0"/>
          </a:p>
        </p:txBody>
      </p:sp>
      <p:pic>
        <p:nvPicPr>
          <p:cNvPr id="4" name="Picture 3">
            <a:extLst>
              <a:ext uri="{FF2B5EF4-FFF2-40B4-BE49-F238E27FC236}">
                <a16:creationId xmlns:a16="http://schemas.microsoft.com/office/drawing/2014/main" id="{939C22A5-0F0C-4C11-8D09-ED89247382D9}"/>
              </a:ext>
            </a:extLst>
          </p:cNvPr>
          <p:cNvPicPr>
            <a:picLocks noChangeAspect="1"/>
          </p:cNvPicPr>
          <p:nvPr/>
        </p:nvPicPr>
        <p:blipFill>
          <a:blip r:embed="rId3">
            <a:extLst/>
          </a:blip>
          <a:stretch>
            <a:fillRect/>
          </a:stretch>
        </p:blipFill>
        <p:spPr>
          <a:xfrm>
            <a:off x="104361" y="1690689"/>
            <a:ext cx="8935278" cy="3811054"/>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5" name="文本框 4">
            <a:extLst>
              <a:ext uri="{FF2B5EF4-FFF2-40B4-BE49-F238E27FC236}">
                <a16:creationId xmlns:a16="http://schemas.microsoft.com/office/drawing/2014/main" id="{7F7DE0C7-FCBF-4420-AEF1-B331C6C008DF}"/>
              </a:ext>
            </a:extLst>
          </p:cNvPr>
          <p:cNvSpPr txBox="1"/>
          <p:nvPr/>
        </p:nvSpPr>
        <p:spPr>
          <a:xfrm>
            <a:off x="1464030" y="5988733"/>
            <a:ext cx="6369244" cy="646331"/>
          </a:xfrm>
          <a:prstGeom prst="rect">
            <a:avLst/>
          </a:prstGeom>
          <a:noFill/>
        </p:spPr>
        <p:txBody>
          <a:bodyPr wrap="none" rtlCol="0">
            <a:spAutoFit/>
          </a:bodyPr>
          <a:lstStyle/>
          <a:p>
            <a:r>
              <a:rPr lang="en-US" altLang="zh-CN" dirty="0"/>
              <a:t>Source: Hamid R. </a:t>
            </a:r>
            <a:r>
              <a:rPr lang="en-US" altLang="zh-CN" dirty="0" err="1"/>
              <a:t>Eghbalnia</a:t>
            </a:r>
            <a:r>
              <a:rPr lang="en-US" altLang="zh-CN" dirty="0"/>
              <a:t>, </a:t>
            </a:r>
            <a:r>
              <a:rPr lang="en-US" altLang="zh-CN" i="1" dirty="0"/>
              <a:t>the practice of topological estimation</a:t>
            </a:r>
          </a:p>
          <a:p>
            <a:endParaRPr lang="zh-CN" altLang="en-US" dirty="0"/>
          </a:p>
        </p:txBody>
      </p:sp>
    </p:spTree>
    <p:extLst>
      <p:ext uri="{BB962C8B-B14F-4D97-AF65-F5344CB8AC3E}">
        <p14:creationId xmlns:p14="http://schemas.microsoft.com/office/powerpoint/2010/main" val="20076058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CB113A-9F1F-48CB-9736-7EF55D67514D}"/>
              </a:ext>
            </a:extLst>
          </p:cNvPr>
          <p:cNvSpPr>
            <a:spLocks noGrp="1"/>
          </p:cNvSpPr>
          <p:nvPr>
            <p:ph type="title"/>
          </p:nvPr>
        </p:nvSpPr>
        <p:spPr/>
        <p:txBody>
          <a:bodyPr/>
          <a:lstStyle/>
          <a:p>
            <a:r>
              <a:rPr lang="en-US" altLang="zh-CN" b="1" dirty="0"/>
              <a:t>Graphical models</a:t>
            </a:r>
            <a:endParaRPr lang="zh-CN" altLang="en-US" dirty="0"/>
          </a:p>
        </p:txBody>
      </p:sp>
      <p:sp>
        <p:nvSpPr>
          <p:cNvPr id="3" name="内容占位符 2">
            <a:extLst>
              <a:ext uri="{FF2B5EF4-FFF2-40B4-BE49-F238E27FC236}">
                <a16:creationId xmlns:a16="http://schemas.microsoft.com/office/drawing/2014/main" id="{36D3A3BB-CDA3-4287-9157-0B29C21C28A4}"/>
              </a:ext>
            </a:extLst>
          </p:cNvPr>
          <p:cNvSpPr>
            <a:spLocks noGrp="1"/>
          </p:cNvSpPr>
          <p:nvPr>
            <p:ph idx="1"/>
          </p:nvPr>
        </p:nvSpPr>
        <p:spPr/>
        <p:txBody>
          <a:bodyPr/>
          <a:lstStyle/>
          <a:p>
            <a:r>
              <a:rPr lang="en-US" altLang="zh-CN" dirty="0"/>
              <a:t>In a complete graph (clique) there are no such conditionally independent random variables</a:t>
            </a:r>
            <a:endParaRPr lang="zh-CN" altLang="en-US" dirty="0"/>
          </a:p>
        </p:txBody>
      </p:sp>
      <p:pic>
        <p:nvPicPr>
          <p:cNvPr id="4" name="图片 3">
            <a:extLst>
              <a:ext uri="{FF2B5EF4-FFF2-40B4-BE49-F238E27FC236}">
                <a16:creationId xmlns:a16="http://schemas.microsoft.com/office/drawing/2014/main" id="{A341766F-BE4B-4A5B-ACEF-213B1A297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8525" y="3002687"/>
            <a:ext cx="2266950" cy="2374900"/>
          </a:xfrm>
          <a:prstGeom prst="rect">
            <a:avLst/>
          </a:prstGeom>
        </p:spPr>
      </p:pic>
    </p:spTree>
    <p:extLst>
      <p:ext uri="{BB962C8B-B14F-4D97-AF65-F5344CB8AC3E}">
        <p14:creationId xmlns:p14="http://schemas.microsoft.com/office/powerpoint/2010/main" val="36082294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C2652-8570-43C0-9B04-9EC7EEB66E0E}"/>
              </a:ext>
            </a:extLst>
          </p:cNvPr>
          <p:cNvSpPr>
            <a:spLocks noGrp="1"/>
          </p:cNvSpPr>
          <p:nvPr>
            <p:ph type="title"/>
          </p:nvPr>
        </p:nvSpPr>
        <p:spPr/>
        <p:txBody>
          <a:bodyPr/>
          <a:lstStyle/>
          <a:p>
            <a:r>
              <a:rPr lang="en-US" altLang="zh-CN" b="1" dirty="0"/>
              <a:t>Bayesian inference</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DBEC0F6-59F3-4B15-AD0F-1145A4C153F1}"/>
                  </a:ext>
                </a:extLst>
              </p:cNvPr>
              <p:cNvSpPr>
                <a:spLocks noGrp="1"/>
              </p:cNvSpPr>
              <p:nvPr>
                <p:ph idx="1"/>
              </p:nvPr>
            </p:nvSpPr>
            <p:spPr>
              <a:xfrm>
                <a:off x="628650" y="1825625"/>
                <a:ext cx="7886699" cy="4351338"/>
              </a:xfrm>
            </p:spPr>
            <p:txBody>
              <a:bodyPr/>
              <a:lstStyle/>
              <a:p>
                <a:r>
                  <a:rPr lang="en-US" altLang="zh-CN" dirty="0"/>
                  <a:t>Proposal distribution: </a:t>
                </a:r>
                <a14:m>
                  <m:oMath xmlns:m="http://schemas.openxmlformats.org/officeDocument/2006/math">
                    <m:r>
                      <a:rPr lang="en-US" altLang="zh-CN" b="1" i="0" smtClean="0">
                        <a:latin typeface="Cambria Math" panose="02040503050406030204" pitchFamily="18" charset="0"/>
                      </a:rPr>
                      <m:t>𝐗</m:t>
                    </m:r>
                    <m:r>
                      <a:rPr lang="en-US" altLang="zh-CN" b="0" i="1" smtClean="0">
                        <a:latin typeface="Cambria Math" panose="02040503050406030204" pitchFamily="18" charset="0"/>
                      </a:rPr>
                      <m:t>∼</m:t>
                    </m:r>
                    <m:r>
                      <a:rPr lang="en-US" altLang="zh-CN" b="1" i="0" smtClean="0">
                        <a:latin typeface="Cambria Math" panose="02040503050406030204" pitchFamily="18" charset="0"/>
                      </a:rPr>
                      <m:t>𝐍</m:t>
                    </m:r>
                    <m:r>
                      <a:rPr lang="en-US" altLang="zh-CN" b="0" i="1" smtClean="0">
                        <a:latin typeface="Cambria Math" panose="02040503050406030204" pitchFamily="18" charset="0"/>
                      </a:rPr>
                      <m:t>(</m:t>
                    </m:r>
                    <m:r>
                      <a:rPr lang="en-US" altLang="zh-CN" b="1" i="1" smtClean="0">
                        <a:latin typeface="Cambria Math" panose="02040503050406030204" pitchFamily="18" charset="0"/>
                      </a:rPr>
                      <m:t>𝟎</m:t>
                    </m:r>
                    <m:r>
                      <a:rPr lang="en-US" altLang="zh-CN" b="0" i="1" smtClean="0">
                        <a:latin typeface="Cambria Math" panose="02040503050406030204" pitchFamily="18" charset="0"/>
                      </a:rPr>
                      <m:t>,</m:t>
                    </m:r>
                    <m:r>
                      <a:rPr lang="en-US" altLang="zh-CN" b="1" i="0" smtClean="0">
                        <a:latin typeface="Cambria Math" panose="02040503050406030204" pitchFamily="18" charset="0"/>
                      </a:rPr>
                      <m:t>𝚺</m:t>
                    </m:r>
                    <m:r>
                      <a:rPr lang="en-US" altLang="zh-CN" b="0" i="1" smtClean="0">
                        <a:latin typeface="Cambria Math" panose="02040503050406030204" pitchFamily="18" charset="0"/>
                      </a:rPr>
                      <m:t>)</m:t>
                    </m:r>
                  </m:oMath>
                </a14:m>
                <a:endParaRPr lang="en-US" altLang="zh-CN" dirty="0"/>
              </a:p>
              <a:p>
                <a:r>
                  <a:rPr lang="en-US" altLang="zh-CN" dirty="0"/>
                  <a:t>Prior distribution: </a:t>
                </a:r>
                <a14:m>
                  <m:oMath xmlns:m="http://schemas.openxmlformats.org/officeDocument/2006/math">
                    <m:r>
                      <a:rPr lang="en-US" altLang="zh-CN" b="1" i="0" smtClean="0">
                        <a:latin typeface="Cambria Math" panose="02040503050406030204" pitchFamily="18" charset="0"/>
                      </a:rPr>
                      <m:t>𝐏</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𝐆</m:t>
                        </m:r>
                        <m:r>
                          <a:rPr lang="en-US" altLang="zh-CN" b="1" i="0" smtClean="0">
                            <a:latin typeface="Cambria Math" panose="02040503050406030204" pitchFamily="18" charset="0"/>
                          </a:rPr>
                          <m:t>,</m:t>
                        </m:r>
                        <m:r>
                          <a:rPr lang="en-US" altLang="zh-CN" b="1" i="0" smtClean="0">
                            <a:latin typeface="Cambria Math" panose="02040503050406030204" pitchFamily="18" charset="0"/>
                          </a:rPr>
                          <m:t>𝚺</m:t>
                        </m:r>
                      </m:e>
                    </m:d>
                    <m:r>
                      <a:rPr lang="en-US" altLang="zh-CN" b="1" i="0" smtClean="0">
                        <a:latin typeface="Cambria Math" panose="02040503050406030204" pitchFamily="18" charset="0"/>
                      </a:rPr>
                      <m:t>=</m:t>
                    </m:r>
                    <m:r>
                      <a:rPr lang="en-US" altLang="zh-CN" b="1" i="0" smtClean="0">
                        <a:latin typeface="Cambria Math" panose="02040503050406030204" pitchFamily="18" charset="0"/>
                      </a:rPr>
                      <m:t>𝐏</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𝐆</m:t>
                        </m:r>
                      </m:e>
                    </m:d>
                    <m:r>
                      <a:rPr lang="en-US" altLang="zh-CN" b="1" i="0" smtClean="0">
                        <a:latin typeface="Cambria Math" panose="02040503050406030204" pitchFamily="18" charset="0"/>
                      </a:rPr>
                      <m:t>𝐏</m:t>
                    </m:r>
                    <m:r>
                      <a:rPr lang="en-US" altLang="zh-CN" b="1" i="0" smtClean="0">
                        <a:latin typeface="Cambria Math" panose="02040503050406030204" pitchFamily="18" charset="0"/>
                      </a:rPr>
                      <m:t>(</m:t>
                    </m:r>
                    <m:r>
                      <a:rPr lang="en-US" altLang="zh-CN" b="1" i="0" smtClean="0">
                        <a:latin typeface="Cambria Math" panose="02040503050406030204" pitchFamily="18" charset="0"/>
                      </a:rPr>
                      <m:t>𝚺</m:t>
                    </m:r>
                    <m:r>
                      <a:rPr lang="en-US" altLang="zh-CN" b="1" i="0" smtClean="0">
                        <a:latin typeface="Cambria Math" panose="02040503050406030204" pitchFamily="18" charset="0"/>
                      </a:rPr>
                      <m:t>|</m:t>
                    </m:r>
                    <m:r>
                      <a:rPr lang="en-US" altLang="zh-CN" b="1" i="0" smtClean="0">
                        <a:latin typeface="Cambria Math" panose="02040503050406030204" pitchFamily="18" charset="0"/>
                      </a:rPr>
                      <m:t>𝐆</m:t>
                    </m:r>
                    <m:r>
                      <a:rPr lang="en-US" altLang="zh-CN" b="1" i="0" smtClean="0">
                        <a:latin typeface="Cambria Math" panose="02040503050406030204" pitchFamily="18" charset="0"/>
                      </a:rPr>
                      <m:t>)</m:t>
                    </m:r>
                  </m:oMath>
                </a14:m>
                <a:endParaRPr lang="en-US" altLang="zh-CN" b="1" dirty="0"/>
              </a:p>
              <a:p>
                <a:r>
                  <a:rPr lang="en-US" altLang="zh-CN" dirty="0"/>
                  <a:t>Likelihood: </a:t>
                </a:r>
                <a14:m>
                  <m:oMath xmlns:m="http://schemas.openxmlformats.org/officeDocument/2006/math">
                    <m:nary>
                      <m:naryPr>
                        <m:supHide m:val="on"/>
                        <m:ctrlPr>
                          <a:rPr lang="en-US" altLang="zh-CN" b="1" i="1" smtClean="0">
                            <a:latin typeface="Cambria Math" panose="02040503050406030204" pitchFamily="18" charset="0"/>
                          </a:rPr>
                        </m:ctrlPr>
                      </m:naryPr>
                      <m:sub>
                        <m:r>
                          <a:rPr lang="en-US" altLang="zh-CN" b="1" i="0" smtClean="0">
                            <a:latin typeface="Cambria Math" panose="02040503050406030204" pitchFamily="18" charset="0"/>
                          </a:rPr>
                          <m:t>𝐒𝐏𝐃</m:t>
                        </m:r>
                        <m:r>
                          <a:rPr lang="en-US" altLang="zh-CN" b="1" i="0" smtClean="0">
                            <a:latin typeface="Cambria Math" panose="02040503050406030204" pitchFamily="18" charset="0"/>
                          </a:rPr>
                          <m:t>(</m:t>
                        </m:r>
                        <m:r>
                          <a:rPr lang="en-US" altLang="zh-CN" b="1" i="0" smtClean="0">
                            <a:latin typeface="Cambria Math" panose="02040503050406030204" pitchFamily="18" charset="0"/>
                          </a:rPr>
                          <m:t>𝐧</m:t>
                        </m:r>
                        <m:r>
                          <a:rPr lang="en-US" altLang="zh-CN" b="1" i="0" smtClean="0">
                            <a:latin typeface="Cambria Math" panose="02040503050406030204" pitchFamily="18" charset="0"/>
                          </a:rPr>
                          <m:t>)</m:t>
                        </m:r>
                      </m:sub>
                      <m:sup/>
                      <m:e>
                        <m:r>
                          <a:rPr lang="en-US" altLang="zh-CN" b="1" i="0" smtClean="0">
                            <a:latin typeface="Cambria Math" panose="02040503050406030204" pitchFamily="18" charset="0"/>
                          </a:rPr>
                          <m:t>𝐟</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𝐱</m:t>
                            </m:r>
                          </m:e>
                          <m:e>
                            <m:r>
                              <a:rPr lang="en-US" altLang="zh-CN" b="1" i="0" smtClean="0">
                                <a:latin typeface="Cambria Math" panose="02040503050406030204" pitchFamily="18" charset="0"/>
                              </a:rPr>
                              <m:t>𝐆</m:t>
                            </m:r>
                            <m:r>
                              <a:rPr lang="en-US" altLang="zh-CN" b="1" i="0" smtClean="0">
                                <a:latin typeface="Cambria Math" panose="02040503050406030204" pitchFamily="18" charset="0"/>
                              </a:rPr>
                              <m:t>,</m:t>
                            </m:r>
                            <m:r>
                              <a:rPr lang="en-US" altLang="zh-CN" b="1" i="0" smtClean="0">
                                <a:latin typeface="Cambria Math" panose="02040503050406030204" pitchFamily="18" charset="0"/>
                              </a:rPr>
                              <m:t>𝚺</m:t>
                            </m:r>
                          </m:e>
                        </m:d>
                        <m:r>
                          <a:rPr lang="en-US" altLang="zh-CN" b="1" i="0" smtClean="0">
                            <a:latin typeface="Cambria Math" panose="02040503050406030204" pitchFamily="18" charset="0"/>
                          </a:rPr>
                          <m:t>𝐝</m:t>
                        </m:r>
                        <m:r>
                          <a:rPr lang="en-US" altLang="zh-CN" b="1" i="0" smtClean="0">
                            <a:latin typeface="Cambria Math" panose="02040503050406030204" pitchFamily="18" charset="0"/>
                          </a:rPr>
                          <m:t>𝚺</m:t>
                        </m:r>
                        <m:r>
                          <a:rPr lang="en-US" altLang="zh-CN" b="1" i="0" smtClean="0">
                            <a:latin typeface="Cambria Math" panose="02040503050406030204" pitchFamily="18" charset="0"/>
                          </a:rPr>
                          <m:t> </m:t>
                        </m:r>
                      </m:e>
                    </m:nary>
                  </m:oMath>
                </a14:m>
                <a:endParaRPr lang="en-US" altLang="zh-CN" b="1" dirty="0"/>
              </a:p>
              <a:p>
                <a:r>
                  <a:rPr lang="en-US" altLang="zh-CN" dirty="0"/>
                  <a:t>Posterior distribution: </a:t>
                </a:r>
              </a:p>
              <a:p>
                <a:pPr marL="0" indent="0" algn="ctr">
                  <a:buNone/>
                </a:pPr>
                <a14:m>
                  <m:oMath xmlns:m="http://schemas.openxmlformats.org/officeDocument/2006/math">
                    <m:r>
                      <a:rPr lang="en-US" altLang="zh-CN" b="1" i="0" smtClean="0">
                        <a:latin typeface="Cambria Math" panose="02040503050406030204" pitchFamily="18" charset="0"/>
                      </a:rPr>
                      <m:t>𝐏</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𝐆</m:t>
                        </m:r>
                        <m:r>
                          <a:rPr lang="en-US" altLang="zh-CN" b="1" i="0" smtClean="0">
                            <a:latin typeface="Cambria Math" panose="02040503050406030204" pitchFamily="18" charset="0"/>
                          </a:rPr>
                          <m:t>,</m:t>
                        </m:r>
                        <m:r>
                          <a:rPr lang="en-US" altLang="zh-CN" b="1" i="0" smtClean="0">
                            <a:latin typeface="Cambria Math" panose="02040503050406030204" pitchFamily="18" charset="0"/>
                          </a:rPr>
                          <m:t>𝚺</m:t>
                        </m:r>
                      </m:e>
                      <m:e>
                        <m:r>
                          <a:rPr lang="en-US" altLang="zh-CN" b="1" i="0" smtClean="0">
                            <a:latin typeface="Cambria Math" panose="02040503050406030204" pitchFamily="18" charset="0"/>
                          </a:rPr>
                          <m:t>𝐱</m:t>
                        </m:r>
                      </m:e>
                    </m:d>
                    <m:r>
                      <a:rPr lang="en-US" altLang="zh-CN" b="1" i="0" smtClean="0">
                        <a:latin typeface="Cambria Math" panose="02040503050406030204" pitchFamily="18" charset="0"/>
                      </a:rPr>
                      <m:t>∝</m:t>
                    </m:r>
                  </m:oMath>
                </a14:m>
                <a:r>
                  <a:rPr lang="en-US" altLang="zh-CN" b="1" dirty="0"/>
                  <a:t> </a:t>
                </a:r>
                <a14:m>
                  <m:oMath xmlns:m="http://schemas.openxmlformats.org/officeDocument/2006/math">
                    <m:nary>
                      <m:naryPr>
                        <m:supHide m:val="on"/>
                        <m:ctrlPr>
                          <a:rPr lang="en-US" altLang="zh-CN" b="1" i="1">
                            <a:latin typeface="Cambria Math" panose="02040503050406030204" pitchFamily="18" charset="0"/>
                          </a:rPr>
                        </m:ctrlPr>
                      </m:naryPr>
                      <m:sub>
                        <m:r>
                          <a:rPr lang="en-US" altLang="zh-CN" b="1">
                            <a:latin typeface="Cambria Math" panose="02040503050406030204" pitchFamily="18" charset="0"/>
                          </a:rPr>
                          <m:t>𝐒𝐏𝐃</m:t>
                        </m:r>
                        <m:r>
                          <a:rPr lang="en-US" altLang="zh-CN" b="1">
                            <a:latin typeface="Cambria Math" panose="02040503050406030204" pitchFamily="18" charset="0"/>
                          </a:rPr>
                          <m:t>(</m:t>
                        </m:r>
                        <m:r>
                          <a:rPr lang="en-US" altLang="zh-CN" b="1">
                            <a:latin typeface="Cambria Math" panose="02040503050406030204" pitchFamily="18" charset="0"/>
                          </a:rPr>
                          <m:t>𝐧</m:t>
                        </m:r>
                        <m:r>
                          <a:rPr lang="en-US" altLang="zh-CN" b="1">
                            <a:latin typeface="Cambria Math" panose="02040503050406030204" pitchFamily="18" charset="0"/>
                          </a:rPr>
                          <m:t>)</m:t>
                        </m:r>
                      </m:sub>
                      <m:sup/>
                      <m:e>
                        <m:r>
                          <a:rPr lang="en-US" altLang="zh-CN" b="1">
                            <a:latin typeface="Cambria Math" panose="02040503050406030204" pitchFamily="18" charset="0"/>
                          </a:rPr>
                          <m:t>𝐟</m:t>
                        </m:r>
                        <m:d>
                          <m:dPr>
                            <m:ctrlPr>
                              <a:rPr lang="en-US" altLang="zh-CN" b="1" i="1">
                                <a:latin typeface="Cambria Math" panose="02040503050406030204" pitchFamily="18" charset="0"/>
                              </a:rPr>
                            </m:ctrlPr>
                          </m:dPr>
                          <m:e>
                            <m:r>
                              <a:rPr lang="en-US" altLang="zh-CN" b="1">
                                <a:latin typeface="Cambria Math" panose="02040503050406030204" pitchFamily="18" charset="0"/>
                              </a:rPr>
                              <m:t>𝐱</m:t>
                            </m:r>
                          </m:e>
                          <m:e>
                            <m:r>
                              <a:rPr lang="en-US" altLang="zh-CN" b="1">
                                <a:latin typeface="Cambria Math" panose="02040503050406030204" pitchFamily="18" charset="0"/>
                              </a:rPr>
                              <m:t>𝐆</m:t>
                            </m:r>
                            <m:r>
                              <a:rPr lang="en-US" altLang="zh-CN" b="1">
                                <a:latin typeface="Cambria Math" panose="02040503050406030204" pitchFamily="18" charset="0"/>
                              </a:rPr>
                              <m:t>,</m:t>
                            </m:r>
                            <m:r>
                              <a:rPr lang="en-US" altLang="zh-CN" b="1">
                                <a:latin typeface="Cambria Math" panose="02040503050406030204" pitchFamily="18" charset="0"/>
                              </a:rPr>
                              <m:t>𝚺</m:t>
                            </m:r>
                          </m:e>
                        </m:d>
                        <m:r>
                          <a:rPr lang="en-US" altLang="zh-CN" b="1" i="0" smtClean="0">
                            <a:latin typeface="Cambria Math" panose="02040503050406030204" pitchFamily="18" charset="0"/>
                          </a:rPr>
                          <m:t>𝐏</m:t>
                        </m:r>
                        <m:d>
                          <m:dPr>
                            <m:ctrlPr>
                              <a:rPr lang="en-US" altLang="zh-CN" b="1" i="1" smtClean="0">
                                <a:latin typeface="Cambria Math" panose="02040503050406030204" pitchFamily="18" charset="0"/>
                              </a:rPr>
                            </m:ctrlPr>
                          </m:dPr>
                          <m:e>
                            <m:r>
                              <a:rPr lang="en-US" altLang="zh-CN" b="1" i="0" smtClean="0">
                                <a:latin typeface="Cambria Math" panose="02040503050406030204" pitchFamily="18" charset="0"/>
                              </a:rPr>
                              <m:t>𝐆</m:t>
                            </m:r>
                          </m:e>
                        </m:d>
                        <m:r>
                          <a:rPr lang="en-US" altLang="zh-CN" b="1" i="0" smtClean="0">
                            <a:latin typeface="Cambria Math" panose="02040503050406030204" pitchFamily="18" charset="0"/>
                          </a:rPr>
                          <m:t>𝐏</m:t>
                        </m:r>
                        <m:r>
                          <a:rPr lang="en-US" altLang="zh-CN" b="1" i="0" smtClean="0">
                            <a:latin typeface="Cambria Math" panose="02040503050406030204" pitchFamily="18" charset="0"/>
                          </a:rPr>
                          <m:t>(</m:t>
                        </m:r>
                        <m:r>
                          <a:rPr lang="en-US" altLang="zh-CN" b="1" i="0" smtClean="0">
                            <a:latin typeface="Cambria Math" panose="02040503050406030204" pitchFamily="18" charset="0"/>
                          </a:rPr>
                          <m:t>𝚺</m:t>
                        </m:r>
                        <m:r>
                          <a:rPr lang="en-US" altLang="zh-CN" b="1" i="0" smtClean="0">
                            <a:latin typeface="Cambria Math" panose="02040503050406030204" pitchFamily="18" charset="0"/>
                          </a:rPr>
                          <m:t>|</m:t>
                        </m:r>
                        <m:r>
                          <a:rPr lang="en-US" altLang="zh-CN" b="1" i="0" smtClean="0">
                            <a:latin typeface="Cambria Math" panose="02040503050406030204" pitchFamily="18" charset="0"/>
                          </a:rPr>
                          <m:t>𝐆</m:t>
                        </m:r>
                        <m:r>
                          <a:rPr lang="en-US" altLang="zh-CN" b="1" i="0" smtClean="0">
                            <a:latin typeface="Cambria Math" panose="02040503050406030204" pitchFamily="18" charset="0"/>
                          </a:rPr>
                          <m:t>)</m:t>
                        </m:r>
                        <m:r>
                          <a:rPr lang="en-US" altLang="zh-CN" b="1">
                            <a:latin typeface="Cambria Math" panose="02040503050406030204" pitchFamily="18" charset="0"/>
                          </a:rPr>
                          <m:t>𝐝</m:t>
                        </m:r>
                        <m:r>
                          <a:rPr lang="en-US" altLang="zh-CN" b="1">
                            <a:latin typeface="Cambria Math" panose="02040503050406030204" pitchFamily="18" charset="0"/>
                          </a:rPr>
                          <m:t>𝚺</m:t>
                        </m:r>
                        <m:r>
                          <a:rPr lang="en-US" altLang="zh-CN" b="1">
                            <a:latin typeface="Cambria Math" panose="02040503050406030204" pitchFamily="18" charset="0"/>
                          </a:rPr>
                          <m:t> </m:t>
                        </m:r>
                      </m:e>
                    </m:nary>
                  </m:oMath>
                </a14:m>
                <a:endParaRPr lang="zh-CN" altLang="en-US" dirty="0"/>
              </a:p>
            </p:txBody>
          </p:sp>
        </mc:Choice>
        <mc:Fallback xmlns="">
          <p:sp>
            <p:nvSpPr>
              <p:cNvPr id="3" name="内容占位符 2">
                <a:extLst>
                  <a:ext uri="{FF2B5EF4-FFF2-40B4-BE49-F238E27FC236}">
                    <a16:creationId xmlns:a16="http://schemas.microsoft.com/office/drawing/2014/main" id="{3DBEC0F6-59F3-4B15-AD0F-1145A4C153F1}"/>
                  </a:ext>
                </a:extLst>
              </p:cNvPr>
              <p:cNvSpPr>
                <a:spLocks noGrp="1" noRot="1" noChangeAspect="1" noMove="1" noResize="1" noEditPoints="1" noAdjustHandles="1" noChangeArrowheads="1" noChangeShapeType="1" noTextEdit="1"/>
              </p:cNvSpPr>
              <p:nvPr>
                <p:ph idx="1"/>
              </p:nvPr>
            </p:nvSpPr>
            <p:spPr>
              <a:xfrm>
                <a:off x="628650" y="1825625"/>
                <a:ext cx="7886699" cy="4351338"/>
              </a:xfrm>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8512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8D449C-A62F-4EDC-ACBD-D57B8670A427}"/>
              </a:ext>
            </a:extLst>
          </p:cNvPr>
          <p:cNvSpPr>
            <a:spLocks noGrp="1"/>
          </p:cNvSpPr>
          <p:nvPr>
            <p:ph type="title"/>
          </p:nvPr>
        </p:nvSpPr>
        <p:spPr/>
        <p:txBody>
          <a:bodyPr/>
          <a:lstStyle/>
          <a:p>
            <a:r>
              <a:rPr lang="en-US" altLang="zh-CN" b="1" dirty="0"/>
              <a:t>Simulation</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3CC89D0-E6E9-486E-8438-1CB2634C5A7E}"/>
                  </a:ext>
                </a:extLst>
              </p:cNvPr>
              <p:cNvSpPr>
                <a:spLocks noGrp="1"/>
              </p:cNvSpPr>
              <p:nvPr>
                <p:ph idx="1"/>
              </p:nvPr>
            </p:nvSpPr>
            <p:spPr/>
            <p:txBody>
              <a:bodyPr/>
              <a:lstStyle/>
              <a:p>
                <a14:m>
                  <m:oMath xmlns:m="http://schemas.openxmlformats.org/officeDocument/2006/math">
                    <m:r>
                      <a:rPr lang="en-US" altLang="zh-CN" i="1">
                        <a:latin typeface="Cambria Math" panose="02040503050406030204" pitchFamily="18" charset="0"/>
                      </a:rPr>
                      <m:t>𝑇</m:t>
                    </m:r>
                  </m:oMath>
                </a14:m>
                <a:r>
                  <a:rPr lang="en-US" altLang="zh-CN" dirty="0"/>
                  <a:t> is a flat torus embedded in 4-dim Euclidean space </a:t>
                </a: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1</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4</m:t>
                        </m:r>
                      </m:sup>
                    </m:sSup>
                  </m:oMath>
                </a14:m>
                <a:endParaRPr lang="en-US" altLang="zh-CN" dirty="0"/>
              </a:p>
              <a:p>
                <a:r>
                  <a:rPr lang="en-US" altLang="zh-CN" dirty="0"/>
                  <a:t>Let </a:t>
                </a:r>
                <a14:m>
                  <m:oMath xmlns:m="http://schemas.openxmlformats.org/officeDocument/2006/math">
                    <m:r>
                      <a:rPr lang="en-US" altLang="zh-CN" i="1">
                        <a:latin typeface="Cambria Math" panose="02040503050406030204" pitchFamily="18" charset="0"/>
                      </a:rPr>
                      <m:t>𝛼</m:t>
                    </m:r>
                    <m:r>
                      <a:rPr lang="en-US" altLang="zh-CN" i="1">
                        <a:latin typeface="Cambria Math" panose="02040503050406030204" pitchFamily="18" charset="0"/>
                      </a:rPr>
                      <m:t>,</m:t>
                    </m:r>
                    <m:r>
                      <a:rPr lang="en-US" altLang="zh-CN" i="1">
                        <a:latin typeface="Cambria Math" panose="02040503050406030204" pitchFamily="18" charset="0"/>
                      </a:rPr>
                      <m:t>𝛽</m:t>
                    </m:r>
                  </m:oMath>
                </a14:m>
                <a:r>
                  <a:rPr lang="zh-CN" altLang="en-US" dirty="0"/>
                  <a:t> </a:t>
                </a:r>
                <a:r>
                  <a:rPr lang="en-US" altLang="zh-CN" dirty="0"/>
                  <a:t>be two random variables </a:t>
                </a:r>
                <a:r>
                  <a:rPr lang="en-US" altLang="zh-CN" dirty="0" err="1"/>
                  <a:t>i.i.d</a:t>
                </a:r>
                <a:r>
                  <a:rPr lang="en-US" altLang="zh-CN" dirty="0"/>
                  <a:t> Uniform(0,1). Let </a:t>
                </a:r>
                <a14:m>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m:t>
                    </m:r>
                    <m:r>
                      <a:rPr lang="en-US" altLang="zh-CN" i="1">
                        <a:latin typeface="Cambria Math" panose="02040503050406030204" pitchFamily="18" charset="0"/>
                      </a:rPr>
                      <m:t>𝑤</m:t>
                    </m:r>
                  </m:oMath>
                </a14:m>
                <a:r>
                  <a:rPr lang="zh-CN" altLang="en-US" dirty="0"/>
                  <a:t> </a:t>
                </a:r>
                <a:r>
                  <a:rPr lang="en-US" altLang="zh-CN" dirty="0"/>
                  <a:t>be the coordinates. Use the transformation</a:t>
                </a:r>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𝑥</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𝜋𝛼</m:t>
                              </m:r>
                            </m:e>
                          </m:d>
                        </m:e>
                      </m:func>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sin</m:t>
                          </m:r>
                        </m:fName>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𝜋𝛼</m:t>
                              </m:r>
                            </m:e>
                          </m:d>
                        </m:e>
                      </m:func>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m:t>
                      </m:r>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cos</m:t>
                          </m:r>
                        </m:fName>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𝜋𝛽</m:t>
                              </m:r>
                            </m:e>
                          </m:d>
                        </m:e>
                      </m:func>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𝑤</m:t>
                      </m:r>
                      <m:r>
                        <a:rPr lang="en-US" altLang="zh-CN" i="1">
                          <a:latin typeface="Cambria Math" panose="02040503050406030204" pitchFamily="18" charset="0"/>
                        </a:rPr>
                        <m:t>=</m:t>
                      </m:r>
                      <m:r>
                        <m:rPr>
                          <m:sty m:val="p"/>
                        </m:rPr>
                        <a:rPr lang="en-US" altLang="zh-CN">
                          <a:latin typeface="Cambria Math" panose="02040503050406030204" pitchFamily="18" charset="0"/>
                        </a:rPr>
                        <m:t>sin</m:t>
                      </m:r>
                      <m:r>
                        <a:rPr lang="en-US" altLang="zh-CN" i="1">
                          <a:latin typeface="Cambria Math" panose="02040503050406030204" pitchFamily="18" charset="0"/>
                        </a:rPr>
                        <m:t>⁡(2</m:t>
                      </m:r>
                      <m:r>
                        <a:rPr lang="en-US" altLang="zh-CN" i="1">
                          <a:latin typeface="Cambria Math" panose="02040503050406030204" pitchFamily="18" charset="0"/>
                        </a:rPr>
                        <m:t>𝜋𝛽</m:t>
                      </m:r>
                      <m:r>
                        <a:rPr lang="en-US" altLang="zh-CN" i="1">
                          <a:latin typeface="Cambria Math" panose="02040503050406030204" pitchFamily="18" charset="0"/>
                        </a:rPr>
                        <m:t>)</m:t>
                      </m:r>
                    </m:oMath>
                  </m:oMathPara>
                </a14:m>
                <a:endParaRPr lang="en-US" altLang="zh-CN" dirty="0"/>
              </a:p>
            </p:txBody>
          </p:sp>
        </mc:Choice>
        <mc:Fallback xmlns="">
          <p:sp>
            <p:nvSpPr>
              <p:cNvPr id="3" name="内容占位符 2">
                <a:extLst>
                  <a:ext uri="{FF2B5EF4-FFF2-40B4-BE49-F238E27FC236}">
                    <a16:creationId xmlns:a16="http://schemas.microsoft.com/office/drawing/2014/main" id="{23CC89D0-E6E9-486E-8438-1CB2634C5A7E}"/>
                  </a:ext>
                </a:extLst>
              </p:cNvPr>
              <p:cNvSpPr>
                <a:spLocks noGrp="1" noRot="1" noChangeAspect="1" noMove="1" noResize="1" noEditPoints="1" noAdjustHandles="1" noChangeArrowheads="1" noChangeShapeType="1" noTextEdit="1"/>
              </p:cNvSpPr>
              <p:nvPr>
                <p:ph idx="1"/>
              </p:nvPr>
            </p:nvSpPr>
            <p:spPr>
              <a:blipFill>
                <a:blip r:embed="rId3"/>
                <a:stretch>
                  <a:fillRect l="-1391" t="-2241" r="-24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499611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D2390-FA33-4A79-85AD-3D48D32FD974}"/>
              </a:ext>
            </a:extLst>
          </p:cNvPr>
          <p:cNvSpPr>
            <a:spLocks noGrp="1"/>
          </p:cNvSpPr>
          <p:nvPr>
            <p:ph type="title"/>
          </p:nvPr>
        </p:nvSpPr>
        <p:spPr/>
        <p:txBody>
          <a:bodyPr/>
          <a:lstStyle/>
          <a:p>
            <a:r>
              <a:rPr lang="en-US" altLang="zh-CN" b="1" dirty="0"/>
              <a:t>Simulation</a:t>
            </a:r>
            <a:endParaRPr lang="zh-CN" altLang="en-US" dirty="0"/>
          </a:p>
        </p:txBody>
      </p:sp>
      <p:sp>
        <p:nvSpPr>
          <p:cNvPr id="3" name="内容占位符 2">
            <a:extLst>
              <a:ext uri="{FF2B5EF4-FFF2-40B4-BE49-F238E27FC236}">
                <a16:creationId xmlns:a16="http://schemas.microsoft.com/office/drawing/2014/main" id="{50BEE91E-3E68-4341-8975-F5E604EAF556}"/>
              </a:ext>
            </a:extLst>
          </p:cNvPr>
          <p:cNvSpPr>
            <a:spLocks noGrp="1"/>
          </p:cNvSpPr>
          <p:nvPr>
            <p:ph idx="1"/>
          </p:nvPr>
        </p:nvSpPr>
        <p:spPr/>
        <p:txBody>
          <a:bodyPr/>
          <a:lstStyle/>
          <a:p>
            <a:r>
              <a:rPr lang="en-US" altLang="zh-CN" dirty="0"/>
              <a:t>Computation of flat torus shows that the four graphs with greatest posterior probability are</a:t>
            </a:r>
            <a:endParaRPr lang="zh-CN" altLang="en-US" dirty="0"/>
          </a:p>
          <a:p>
            <a:endParaRPr lang="zh-CN" altLang="en-US" dirty="0"/>
          </a:p>
        </p:txBody>
      </p:sp>
      <p:pic>
        <p:nvPicPr>
          <p:cNvPr id="4" name="图片 3">
            <a:extLst>
              <a:ext uri="{FF2B5EF4-FFF2-40B4-BE49-F238E27FC236}">
                <a16:creationId xmlns:a16="http://schemas.microsoft.com/office/drawing/2014/main" id="{516D1551-0514-4387-A1C0-95ED30509B3F}"/>
              </a:ext>
            </a:extLst>
          </p:cNvPr>
          <p:cNvPicPr>
            <a:picLocks noChangeAspect="1"/>
          </p:cNvPicPr>
          <p:nvPr/>
        </p:nvPicPr>
        <p:blipFill>
          <a:blip r:embed="rId3"/>
          <a:stretch>
            <a:fillRect/>
          </a:stretch>
        </p:blipFill>
        <p:spPr>
          <a:xfrm>
            <a:off x="386981" y="3186001"/>
            <a:ext cx="5188872" cy="1779517"/>
          </a:xfrm>
          <a:prstGeom prst="rect">
            <a:avLst/>
          </a:prstGeom>
        </p:spPr>
      </p:pic>
      <p:pic>
        <p:nvPicPr>
          <p:cNvPr id="5" name="图片 4">
            <a:extLst>
              <a:ext uri="{FF2B5EF4-FFF2-40B4-BE49-F238E27FC236}">
                <a16:creationId xmlns:a16="http://schemas.microsoft.com/office/drawing/2014/main" id="{9C61B520-E6CB-4767-9855-44627BA4F2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5519" y="2794233"/>
            <a:ext cx="3111500" cy="3333750"/>
          </a:xfrm>
          <a:prstGeom prst="rect">
            <a:avLst/>
          </a:prstGeom>
        </p:spPr>
      </p:pic>
    </p:spTree>
    <p:extLst>
      <p:ext uri="{BB962C8B-B14F-4D97-AF65-F5344CB8AC3E}">
        <p14:creationId xmlns:p14="http://schemas.microsoft.com/office/powerpoint/2010/main" val="156349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FEC7A0-D008-4C59-B997-5C49639A069C}"/>
              </a:ext>
            </a:extLst>
          </p:cNvPr>
          <p:cNvSpPr>
            <a:spLocks noGrp="1"/>
          </p:cNvSpPr>
          <p:nvPr>
            <p:ph type="title"/>
          </p:nvPr>
        </p:nvSpPr>
        <p:spPr/>
        <p:txBody>
          <a:bodyPr/>
          <a:lstStyle/>
          <a:p>
            <a:r>
              <a:rPr lang="en-US" altLang="zh-CN" b="1" dirty="0"/>
              <a:t>Problems</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ACED708-50BE-4A80-BF1E-27B01DF87C88}"/>
                  </a:ext>
                </a:extLst>
              </p:cNvPr>
              <p:cNvSpPr>
                <a:spLocks noGrp="1"/>
              </p:cNvSpPr>
              <p:nvPr>
                <p:ph idx="1"/>
              </p:nvPr>
            </p:nvSpPr>
            <p:spPr/>
            <p:txBody>
              <a:bodyPr/>
              <a:lstStyle/>
              <a:p>
                <a:r>
                  <a:rPr lang="en-US" altLang="zh-CN" dirty="0"/>
                  <a:t>The space of undirected graphs with </a:t>
                </a:r>
                <a14:m>
                  <m:oMath xmlns:m="http://schemas.openxmlformats.org/officeDocument/2006/math">
                    <m:r>
                      <a:rPr lang="en-US" altLang="zh-CN" b="0" i="1" smtClean="0">
                        <a:latin typeface="Cambria Math" panose="02040503050406030204" pitchFamily="18" charset="0"/>
                      </a:rPr>
                      <m:t>𝑛</m:t>
                    </m:r>
                  </m:oMath>
                </a14:m>
                <a:r>
                  <a:rPr lang="en-US" altLang="zh-CN" dirty="0"/>
                  <a:t> nodes consists of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2</m:t>
                        </m:r>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−1</m:t>
                                </m:r>
                              </m:e>
                            </m:d>
                          </m:num>
                          <m:den>
                            <m:r>
                              <a:rPr lang="en-US" altLang="zh-CN" b="0" i="1" smtClean="0">
                                <a:latin typeface="Cambria Math" panose="02040503050406030204" pitchFamily="18" charset="0"/>
                              </a:rPr>
                              <m:t>2</m:t>
                            </m:r>
                          </m:den>
                        </m:f>
                      </m:sup>
                    </m:sSup>
                  </m:oMath>
                </a14:m>
                <a:r>
                  <a:rPr lang="en-US" altLang="zh-CN" dirty="0"/>
                  <a:t> graphs</a:t>
                </a:r>
              </a:p>
              <a:p>
                <a:r>
                  <a:rPr lang="en-US" altLang="zh-CN" dirty="0"/>
                  <a:t>Product spaces are special</a:t>
                </a:r>
              </a:p>
              <a:p>
                <a:r>
                  <a:rPr lang="en-US" altLang="zh-CN" dirty="0"/>
                  <a:t>Generalization: fiber bundles</a:t>
                </a:r>
                <a:endParaRPr lang="zh-CN" altLang="en-US" dirty="0"/>
              </a:p>
            </p:txBody>
          </p:sp>
        </mc:Choice>
        <mc:Fallback xmlns="">
          <p:sp>
            <p:nvSpPr>
              <p:cNvPr id="3" name="内容占位符 2">
                <a:extLst>
                  <a:ext uri="{FF2B5EF4-FFF2-40B4-BE49-F238E27FC236}">
                    <a16:creationId xmlns:a16="http://schemas.microsoft.com/office/drawing/2014/main" id="{DACED708-50BE-4A80-BF1E-27B01DF87C88}"/>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24787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7C966-085A-4A65-AE55-CA92653ACC2C}"/>
              </a:ext>
            </a:extLst>
          </p:cNvPr>
          <p:cNvSpPr>
            <a:spLocks noGrp="1"/>
          </p:cNvSpPr>
          <p:nvPr>
            <p:ph type="title"/>
          </p:nvPr>
        </p:nvSpPr>
        <p:spPr/>
        <p:txBody>
          <a:bodyPr/>
          <a:lstStyle/>
          <a:p>
            <a:r>
              <a:rPr lang="en-US" altLang="zh-CN" dirty="0"/>
              <a:t>Outlines</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ED2506-D76C-4F99-8401-62B0C6819E0C}"/>
                  </a:ext>
                </a:extLst>
              </p:cNvPr>
              <p:cNvSpPr>
                <a:spLocks noGrp="1"/>
              </p:cNvSpPr>
              <p:nvPr>
                <p:ph idx="1"/>
              </p:nvPr>
            </p:nvSpPr>
            <p:spPr/>
            <p:txBody>
              <a:bodyPr/>
              <a:lstStyle/>
              <a:p>
                <a:r>
                  <a:rPr lang="en-US" altLang="zh-CN" dirty="0"/>
                  <a:t>Conceptions about persistent homology;</a:t>
                </a:r>
              </a:p>
              <a:p>
                <a:pPr marL="0" indent="0">
                  <a:buNone/>
                </a:pPr>
                <a:endParaRPr lang="en-US" altLang="zh-CN" dirty="0"/>
              </a:p>
              <a:p>
                <a:r>
                  <a:rPr lang="en-US" altLang="zh-CN" dirty="0"/>
                  <a:t>Bayesian inference &amp; </a:t>
                </a:r>
                <a:r>
                  <a:rPr lang="cs-CZ" altLang="zh-CN" dirty="0"/>
                  <a:t>K</a:t>
                </a:r>
                <a14:m>
                  <m:oMath xmlns:m="http://schemas.openxmlformats.org/officeDocument/2006/math">
                    <m:acc>
                      <m:accPr>
                        <m:chr m:val="̈"/>
                        <m:ctrlPr>
                          <a:rPr lang="en-US" altLang="zh-CN" i="1">
                            <a:latin typeface="Cambria Math" panose="02040503050406030204" pitchFamily="18" charset="0"/>
                          </a:rPr>
                        </m:ctrlPr>
                      </m:accPr>
                      <m:e>
                        <m:r>
                          <m:rPr>
                            <m:sty m:val="p"/>
                          </m:rPr>
                          <a:rPr lang="en-US" altLang="zh-CN" b="0" i="0" smtClean="0">
                            <a:latin typeface="Cambria Math" panose="02040503050406030204" pitchFamily="18" charset="0"/>
                          </a:rPr>
                          <m:t>u</m:t>
                        </m:r>
                      </m:e>
                    </m:acc>
                  </m:oMath>
                </a14:m>
                <a:r>
                  <a:rPr lang="en-US" altLang="zh-CN" dirty="0"/>
                  <a:t>nneth formula;</a:t>
                </a:r>
              </a:p>
              <a:p>
                <a:pPr marL="0" indent="0">
                  <a:buNone/>
                </a:pPr>
                <a:endParaRPr lang="en-US" altLang="zh-CN" dirty="0"/>
              </a:p>
              <a:p>
                <a:r>
                  <a:rPr lang="en-US" altLang="zh-CN" dirty="0">
                    <a:solidFill>
                      <a:srgbClr val="FF0000"/>
                    </a:solidFill>
                  </a:rPr>
                  <a:t>Gauss map and its generalization;</a:t>
                </a:r>
              </a:p>
              <a:p>
                <a:endParaRPr lang="zh-CN" altLang="en-US" dirty="0"/>
              </a:p>
            </p:txBody>
          </p:sp>
        </mc:Choice>
        <mc:Fallback xmlns="">
          <p:sp>
            <p:nvSpPr>
              <p:cNvPr id="3" name="内容占位符 2">
                <a:extLst>
                  <a:ext uri="{FF2B5EF4-FFF2-40B4-BE49-F238E27FC236}">
                    <a16:creationId xmlns:a16="http://schemas.microsoft.com/office/drawing/2014/main" id="{E1ED2506-D76C-4F99-8401-62B0C6819E0C}"/>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94971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CBE480-0F5D-42B3-90AC-023AE8DA4226}"/>
              </a:ext>
            </a:extLst>
          </p:cNvPr>
          <p:cNvSpPr>
            <a:spLocks noGrp="1"/>
          </p:cNvSpPr>
          <p:nvPr>
            <p:ph type="title"/>
          </p:nvPr>
        </p:nvSpPr>
        <p:spPr/>
        <p:txBody>
          <a:bodyPr/>
          <a:lstStyle/>
          <a:p>
            <a:r>
              <a:rPr lang="en-US" altLang="zh-CN" b="1" dirty="0"/>
              <a:t>Gauss map </a:t>
            </a:r>
            <a:endParaRPr lang="zh-CN" altLang="en-US" b="1" dirty="0"/>
          </a:p>
        </p:txBody>
      </p:sp>
      <p:pic>
        <p:nvPicPr>
          <p:cNvPr id="5" name="内容占位符 4">
            <a:extLst>
              <a:ext uri="{FF2B5EF4-FFF2-40B4-BE49-F238E27FC236}">
                <a16:creationId xmlns:a16="http://schemas.microsoft.com/office/drawing/2014/main" id="{9007387A-D0A6-486C-A857-892461ECB2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690689"/>
            <a:ext cx="3415633" cy="4351338"/>
          </a:xfrm>
        </p:spPr>
      </p:pic>
      <p:pic>
        <p:nvPicPr>
          <p:cNvPr id="6" name="图片 5">
            <a:extLst>
              <a:ext uri="{FF2B5EF4-FFF2-40B4-BE49-F238E27FC236}">
                <a16:creationId xmlns:a16="http://schemas.microsoft.com/office/drawing/2014/main" id="{D33C8E98-3C40-47DC-8F4E-92274B08914C}"/>
              </a:ext>
            </a:extLst>
          </p:cNvPr>
          <p:cNvPicPr>
            <a:picLocks noChangeAspect="1"/>
          </p:cNvPicPr>
          <p:nvPr/>
        </p:nvPicPr>
        <p:blipFill>
          <a:blip r:embed="rId4"/>
          <a:stretch>
            <a:fillRect/>
          </a:stretch>
        </p:blipFill>
        <p:spPr>
          <a:xfrm>
            <a:off x="4044283" y="1690689"/>
            <a:ext cx="5099717" cy="4351338"/>
          </a:xfrm>
          <a:prstGeom prst="rect">
            <a:avLst/>
          </a:prstGeom>
        </p:spPr>
      </p:pic>
      <p:sp>
        <p:nvSpPr>
          <p:cNvPr id="7" name="文本框 6">
            <a:extLst>
              <a:ext uri="{FF2B5EF4-FFF2-40B4-BE49-F238E27FC236}">
                <a16:creationId xmlns:a16="http://schemas.microsoft.com/office/drawing/2014/main" id="{BBFE65C4-160C-4977-A279-F673B012D9DD}"/>
              </a:ext>
            </a:extLst>
          </p:cNvPr>
          <p:cNvSpPr txBox="1"/>
          <p:nvPr/>
        </p:nvSpPr>
        <p:spPr>
          <a:xfrm>
            <a:off x="628650" y="6123542"/>
            <a:ext cx="5755999" cy="369332"/>
          </a:xfrm>
          <a:prstGeom prst="rect">
            <a:avLst/>
          </a:prstGeom>
          <a:noFill/>
        </p:spPr>
        <p:txBody>
          <a:bodyPr wrap="none" rtlCol="0">
            <a:spAutoFit/>
          </a:bodyPr>
          <a:lstStyle/>
          <a:p>
            <a:r>
              <a:rPr lang="en-US" altLang="zh-CN" dirty="0"/>
              <a:t>Source: https://en.wikipedia.org/wiki/Carl_Friedrich_Gauss</a:t>
            </a:r>
            <a:endParaRPr lang="zh-CN" altLang="en-US" dirty="0"/>
          </a:p>
        </p:txBody>
      </p:sp>
    </p:spTree>
    <p:extLst>
      <p:ext uri="{BB962C8B-B14F-4D97-AF65-F5344CB8AC3E}">
        <p14:creationId xmlns:p14="http://schemas.microsoft.com/office/powerpoint/2010/main" val="699826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D9EC35-C26F-45C6-A98A-C68D5E8C3EE9}"/>
              </a:ext>
            </a:extLst>
          </p:cNvPr>
          <p:cNvSpPr>
            <a:spLocks noGrp="1"/>
          </p:cNvSpPr>
          <p:nvPr>
            <p:ph type="title"/>
          </p:nvPr>
        </p:nvSpPr>
        <p:spPr/>
        <p:txBody>
          <a:bodyPr/>
          <a:lstStyle/>
          <a:p>
            <a:r>
              <a:rPr lang="en-US" altLang="zh-CN" b="1" dirty="0"/>
              <a:t>Gauss map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637A519-25C4-4B31-A9B1-FBB9C00314C8}"/>
                  </a:ext>
                </a:extLst>
              </p:cNvPr>
              <p:cNvSpPr>
                <a:spLocks noGrp="1"/>
              </p:cNvSpPr>
              <p:nvPr>
                <p:ph idx="1"/>
              </p:nvPr>
            </p:nvSpPr>
            <p:spPr/>
            <p:txBody>
              <a:bodyPr/>
              <a:lstStyle/>
              <a:p>
                <a:pPr marL="0" indent="0">
                  <a:buNone/>
                </a:pPr>
                <a:r>
                  <a:rPr lang="en-US" altLang="zh-CN" dirty="0"/>
                  <a:t>Let </a:t>
                </a:r>
                <a14:m>
                  <m:oMath xmlns:m="http://schemas.openxmlformats.org/officeDocument/2006/math">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3</m:t>
                        </m:r>
                      </m:sup>
                    </m:sSup>
                  </m:oMath>
                </a14:m>
                <a:r>
                  <a:rPr lang="zh-CN" altLang="en-US" dirty="0"/>
                  <a:t> </a:t>
                </a:r>
                <a:r>
                  <a:rPr lang="en-US" altLang="zh-CN" dirty="0"/>
                  <a:t>be a smooth, orientable surface. Gauss map is defined by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2</m:t>
                          </m:r>
                        </m:sup>
                      </m:sSup>
                    </m:oMath>
                  </m:oMathPara>
                </a14:m>
                <a:endParaRPr lang="en-US" altLang="zh-CN" dirty="0"/>
              </a:p>
              <a:p>
                <a:pPr marL="0" indent="0" algn="ctr">
                  <a:buNone/>
                </a:pPr>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oMath>
                </a14:m>
                <a:r>
                  <a:rPr lang="zh-CN" altLang="en-US" dirty="0"/>
                  <a:t> </a:t>
                </a:r>
                <a:r>
                  <a:rPr lang="en-US" altLang="zh-CN" dirty="0"/>
                  <a:t>is the unit normal vector at </a:t>
                </a:r>
                <a14:m>
                  <m:oMath xmlns:m="http://schemas.openxmlformats.org/officeDocument/2006/math">
                    <m:r>
                      <a:rPr lang="en-US" altLang="zh-CN" b="0" i="1" smtClean="0">
                        <a:latin typeface="Cambria Math" panose="02040503050406030204" pitchFamily="18" charset="0"/>
                      </a:rPr>
                      <m:t>𝑝</m:t>
                    </m:r>
                  </m:oMath>
                </a14:m>
                <a:r>
                  <a:rPr lang="en-US" altLang="zh-CN" dirty="0"/>
                  <a:t> </a:t>
                </a:r>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C637A519-25C4-4B31-A9B1-FBB9C00314C8}"/>
                  </a:ext>
                </a:extLst>
              </p:cNvPr>
              <p:cNvSpPr>
                <a:spLocks noGrp="1" noRot="1" noChangeAspect="1" noMove="1" noResize="1" noEditPoints="1" noAdjustHandles="1" noChangeArrowheads="1" noChangeShapeType="1" noTextEdit="1"/>
              </p:cNvSpPr>
              <p:nvPr>
                <p:ph idx="1"/>
              </p:nvPr>
            </p:nvSpPr>
            <p:spPr>
              <a:blipFill>
                <a:blip r:embed="rId3"/>
                <a:stretch>
                  <a:fillRect l="-1546" t="-224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D1E4FAE0-CC50-4D50-942B-8DAE0EECD2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623" y="3767552"/>
            <a:ext cx="6112753" cy="3438423"/>
          </a:xfrm>
          <a:prstGeom prst="rect">
            <a:avLst/>
          </a:prstGeom>
        </p:spPr>
      </p:pic>
    </p:spTree>
    <p:extLst>
      <p:ext uri="{BB962C8B-B14F-4D97-AF65-F5344CB8AC3E}">
        <p14:creationId xmlns:p14="http://schemas.microsoft.com/office/powerpoint/2010/main" val="32963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944DCE-9EAC-40A7-95D6-93638B3A2467}"/>
              </a:ext>
            </a:extLst>
          </p:cNvPr>
          <p:cNvSpPr>
            <a:spLocks noGrp="1"/>
          </p:cNvSpPr>
          <p:nvPr>
            <p:ph type="title"/>
          </p:nvPr>
        </p:nvSpPr>
        <p:spPr/>
        <p:txBody>
          <a:bodyPr/>
          <a:lstStyle/>
          <a:p>
            <a:r>
              <a:rPr lang="en-US" altLang="zh-CN" b="1" dirty="0"/>
              <a:t>Gaussian curvature</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DEA6ADD-CAFC-49D2-9B3F-3D3A21FE3DA7}"/>
                  </a:ext>
                </a:extLst>
              </p:cNvPr>
              <p:cNvSpPr>
                <a:spLocks noGrp="1"/>
              </p:cNvSpPr>
              <p:nvPr>
                <p:ph idx="1"/>
              </p:nvPr>
            </p:nvSpPr>
            <p:spPr/>
            <p:txBody>
              <a:bodyPr/>
              <a:lstStyle/>
              <a:p>
                <a:pPr marL="0" indent="0">
                  <a:buNone/>
                </a:pPr>
                <a:r>
                  <a:rPr lang="en-US" altLang="zh-CN" dirty="0"/>
                  <a:t>The gaussian curvature at </a:t>
                </a:r>
                <a14:m>
                  <m:oMath xmlns:m="http://schemas.openxmlformats.org/officeDocument/2006/math">
                    <m:r>
                      <a:rPr lang="en-US" altLang="zh-CN" b="0" i="1" smtClean="0">
                        <a:latin typeface="Cambria Math" panose="02040503050406030204" pitchFamily="18" charset="0"/>
                      </a:rPr>
                      <m:t>𝑝</m:t>
                    </m:r>
                  </m:oMath>
                </a14:m>
                <a:r>
                  <a:rPr lang="zh-CN" altLang="en-US" dirty="0"/>
                  <a:t> </a:t>
                </a:r>
                <a:r>
                  <a:rPr lang="en-US" altLang="zh-CN" dirty="0"/>
                  <a:t>is defined by </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𝐾</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𝑖𝑛𝑓𝑖𝑛𝑖𝑡𝑒𝑠𝑖𝑚𝑎𝑙</m:t>
                          </m:r>
                          <m:r>
                            <a:rPr lang="en-US" altLang="zh-CN" i="1">
                              <a:latin typeface="Cambria Math" panose="02040503050406030204" pitchFamily="18" charset="0"/>
                            </a:rPr>
                            <m:t> </m:t>
                          </m:r>
                          <m:r>
                            <a:rPr lang="en-US" altLang="zh-CN" i="1">
                              <a:latin typeface="Cambria Math" panose="02040503050406030204" pitchFamily="18" charset="0"/>
                            </a:rPr>
                            <m:t>𝑎𝑟𝑒𝑎</m:t>
                          </m:r>
                          <m:r>
                            <a:rPr lang="en-US" altLang="zh-CN" i="1">
                              <a:latin typeface="Cambria Math" panose="02040503050406030204" pitchFamily="18" charset="0"/>
                            </a:rPr>
                            <m:t> </m:t>
                          </m:r>
                          <m:r>
                            <a:rPr lang="en-US" altLang="zh-CN" i="1">
                              <a:latin typeface="Cambria Math" panose="02040503050406030204" pitchFamily="18" charset="0"/>
                            </a:rPr>
                            <m:t>𝑎𝑡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num>
                        <m:den>
                          <m:r>
                            <a:rPr lang="en-US" altLang="zh-CN" b="0" i="1" smtClean="0">
                              <a:latin typeface="Cambria Math" panose="02040503050406030204" pitchFamily="18" charset="0"/>
                            </a:rPr>
                            <m:t>𝑖𝑛𝑓𝑖𝑛𝑖𝑡𝑒𝑠𝑖𝑚𝑎𝑙</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𝑎𝑟𝑒𝑎</m:t>
                          </m:r>
                          <m:r>
                            <a:rPr lang="en-US" altLang="zh-CN" b="0" i="1" smtClean="0">
                              <a:latin typeface="Cambria Math" panose="02040503050406030204" pitchFamily="18" charset="0"/>
                            </a:rPr>
                            <m:t> </m:t>
                          </m:r>
                          <m:r>
                            <a:rPr lang="en-US" altLang="zh-CN" b="0" i="1" smtClean="0">
                              <a:latin typeface="Cambria Math" panose="02040503050406030204" pitchFamily="18" charset="0"/>
                            </a:rPr>
                            <m:t>𝑎𝑡</m:t>
                          </m:r>
                          <m:r>
                            <a:rPr lang="en-US" altLang="zh-CN" b="0" i="1" smtClean="0">
                              <a:latin typeface="Cambria Math" panose="02040503050406030204" pitchFamily="18" charset="0"/>
                            </a:rPr>
                            <m:t> </m:t>
                          </m:r>
                          <m:r>
                            <a:rPr lang="en-US" altLang="zh-CN" b="0" i="1" smtClean="0">
                              <a:latin typeface="Cambria Math" panose="02040503050406030204" pitchFamily="18" charset="0"/>
                            </a:rPr>
                            <m:t>𝑝</m:t>
                          </m:r>
                        </m:den>
                      </m:f>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det</m:t>
                      </m:r>
                      <m:r>
                        <a:rPr lang="en-US" altLang="zh-CN" b="0" i="1" smtClean="0">
                          <a:latin typeface="Cambria Math" panose="02040503050406030204" pitchFamily="18" charset="0"/>
                        </a:rPr>
                        <m:t>⁡(</m:t>
                      </m:r>
                      <m:r>
                        <a:rPr lang="en-US" altLang="zh-CN" b="0" i="1" smtClean="0">
                          <a:latin typeface="Cambria Math" panose="02040503050406030204" pitchFamily="18" charset="0"/>
                        </a:rPr>
                        <m:t>𝑑𝑔</m:t>
                      </m:r>
                      <m:r>
                        <a:rPr lang="en-US" altLang="zh-CN" b="0" i="1" smtClean="0">
                          <a:latin typeface="Cambria Math" panose="02040503050406030204" pitchFamily="18" charset="0"/>
                        </a:rPr>
                        <m:t>)</m:t>
                      </m:r>
                    </m:oMath>
                  </m:oMathPara>
                </a14:m>
                <a:endParaRPr lang="zh-CN" altLang="en-US" dirty="0"/>
              </a:p>
            </p:txBody>
          </p:sp>
        </mc:Choice>
        <mc:Fallback xmlns="">
          <p:sp>
            <p:nvSpPr>
              <p:cNvPr id="3" name="内容占位符 2">
                <a:extLst>
                  <a:ext uri="{FF2B5EF4-FFF2-40B4-BE49-F238E27FC236}">
                    <a16:creationId xmlns:a16="http://schemas.microsoft.com/office/drawing/2014/main" id="{FDEA6ADD-CAFC-49D2-9B3F-3D3A21FE3DA7}"/>
                  </a:ext>
                </a:extLst>
              </p:cNvPr>
              <p:cNvSpPr>
                <a:spLocks noGrp="1" noRot="1" noChangeAspect="1" noMove="1" noResize="1" noEditPoints="1" noAdjustHandles="1" noChangeArrowheads="1" noChangeShapeType="1" noTextEdit="1"/>
              </p:cNvSpPr>
              <p:nvPr>
                <p:ph idx="1"/>
              </p:nvPr>
            </p:nvSpPr>
            <p:spPr>
              <a:blipFill>
                <a:blip r:embed="rId3"/>
                <a:stretch>
                  <a:fillRect l="-1546" t="-224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B21569D3-05AC-444C-AECE-05F30209A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0437" y="3429000"/>
            <a:ext cx="6112753" cy="3253928"/>
          </a:xfrm>
          <a:prstGeom prst="rect">
            <a:avLst/>
          </a:prstGeom>
        </p:spPr>
      </p:pic>
    </p:spTree>
    <p:extLst>
      <p:ext uri="{BB962C8B-B14F-4D97-AF65-F5344CB8AC3E}">
        <p14:creationId xmlns:p14="http://schemas.microsoft.com/office/powerpoint/2010/main" val="2974363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2707DE-3C4B-46A0-8548-15557A91166A}"/>
              </a:ext>
            </a:extLst>
          </p:cNvPr>
          <p:cNvSpPr>
            <a:spLocks noGrp="1"/>
          </p:cNvSpPr>
          <p:nvPr>
            <p:ph type="title"/>
          </p:nvPr>
        </p:nvSpPr>
        <p:spPr/>
        <p:txBody>
          <a:bodyPr/>
          <a:lstStyle/>
          <a:p>
            <a:r>
              <a:rPr lang="en-US" altLang="zh-CN" b="1" dirty="0"/>
              <a:t>Differential geometry</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9661508-C902-42C4-B593-5BE4159A732B}"/>
                  </a:ext>
                </a:extLst>
              </p:cNvPr>
              <p:cNvSpPr>
                <a:spLocks noGrp="1"/>
              </p:cNvSpPr>
              <p:nvPr>
                <p:ph idx="1"/>
              </p:nvPr>
            </p:nvSpPr>
            <p:spPr/>
            <p:txBody>
              <a:bodyPr/>
              <a:lstStyle/>
              <a:p>
                <a:r>
                  <a:rPr lang="en-US" altLang="zh-CN" dirty="0"/>
                  <a:t>Parametrized surface</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oMath>
                  </m:oMathPara>
                </a14:m>
                <a:endParaRPr lang="en-US" altLang="zh-CN" dirty="0"/>
              </a:p>
              <a:p>
                <a:r>
                  <a:rPr lang="en-US" altLang="zh-CN" dirty="0"/>
                  <a:t>First fundamental form (Riemannian metric)</a:t>
                </a: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I</m:t>
                      </m:r>
                      <m:r>
                        <a:rPr lang="en-US" altLang="zh-CN" b="0" i="1" smtClean="0">
                          <a:latin typeface="Cambria Math" panose="02040503050406030204" pitchFamily="18" charset="0"/>
                        </a:rPr>
                        <m:t>=</m:t>
                      </m:r>
                      <m:r>
                        <a:rPr lang="en-US" altLang="zh-CN" b="0" i="1" smtClean="0">
                          <a:latin typeface="Cambria Math" panose="02040503050406030204" pitchFamily="18" charset="0"/>
                        </a:rPr>
                        <m:t>𝐸</m:t>
                      </m:r>
                      <m:r>
                        <m:rPr>
                          <m:sty m:val="p"/>
                        </m:rPr>
                        <a:rPr lang="en-US" altLang="zh-CN" b="0" i="0" smtClean="0">
                          <a:latin typeface="Cambria Math" panose="02040503050406030204" pitchFamily="18" charset="0"/>
                        </a:rPr>
                        <m:t>d</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𝐹</m:t>
                      </m:r>
                      <m:r>
                        <m:rPr>
                          <m:sty m:val="p"/>
                        </m:rPr>
                        <a:rPr lang="en-US" altLang="zh-CN" b="0" i="0" smtClean="0">
                          <a:latin typeface="Cambria Math" panose="02040503050406030204" pitchFamily="18" charset="0"/>
                        </a:rPr>
                        <m:t>dxdy</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r>
                        <m:rPr>
                          <m:sty m:val="p"/>
                        </m:rPr>
                        <a:rPr lang="en-US" altLang="zh-CN" b="0" i="0" smtClean="0">
                          <a:latin typeface="Cambria Math" panose="02040503050406030204" pitchFamily="18" charset="0"/>
                        </a:rPr>
                        <m:t>d</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y</m:t>
                          </m:r>
                        </m:e>
                        <m:sup>
                          <m:r>
                            <a:rPr lang="en-US" altLang="zh-CN" b="0" i="0" smtClean="0">
                              <a:latin typeface="Cambria Math" panose="02040503050406030204" pitchFamily="18" charset="0"/>
                            </a:rPr>
                            <m:t>2</m:t>
                          </m:r>
                        </m:sup>
                      </m:sSup>
                    </m:oMath>
                  </m:oMathPara>
                </a14:m>
                <a:endParaRPr lang="en-US" altLang="zh-CN" dirty="0"/>
              </a:p>
              <a:p>
                <a:r>
                  <a:rPr lang="en-US" altLang="zh-CN" dirty="0"/>
                  <a:t>Second fundamental form</a:t>
                </a: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II</m:t>
                      </m:r>
                      <m:r>
                        <a:rPr lang="en-US" altLang="zh-CN" b="0" i="1" smtClean="0">
                          <a:latin typeface="Cambria Math" panose="02040503050406030204" pitchFamily="18" charset="0"/>
                        </a:rPr>
                        <m:t>=</m:t>
                      </m:r>
                      <m:r>
                        <a:rPr lang="en-US" altLang="zh-CN" b="0" i="1" smtClean="0">
                          <a:latin typeface="Cambria Math" panose="02040503050406030204" pitchFamily="18" charset="0"/>
                        </a:rPr>
                        <m:t>𝐿</m:t>
                      </m:r>
                      <m:r>
                        <m:rPr>
                          <m:sty m:val="p"/>
                        </m:rPr>
                        <a:rPr lang="en-US" altLang="zh-CN" b="0" i="0" smtClean="0">
                          <a:latin typeface="Cambria Math" panose="02040503050406030204" pitchFamily="18" charset="0"/>
                        </a:rPr>
                        <m:t>d</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x</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𝑀</m:t>
                      </m:r>
                      <m:r>
                        <m:rPr>
                          <m:sty m:val="p"/>
                        </m:rPr>
                        <a:rPr lang="en-US" altLang="zh-CN" b="0" i="0" smtClean="0">
                          <a:latin typeface="Cambria Math" panose="02040503050406030204" pitchFamily="18" charset="0"/>
                        </a:rPr>
                        <m:t>dxdy</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m:rPr>
                          <m:sty m:val="p"/>
                        </m:rPr>
                        <a:rPr lang="en-US" altLang="zh-CN" b="0" i="0" smtClean="0">
                          <a:latin typeface="Cambria Math" panose="02040503050406030204" pitchFamily="18" charset="0"/>
                        </a:rPr>
                        <m:t>d</m:t>
                      </m:r>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y</m:t>
                          </m:r>
                        </m:e>
                        <m:sup>
                          <m:r>
                            <a:rPr lang="en-US" altLang="zh-CN" b="0" i="0" smtClean="0">
                              <a:latin typeface="Cambria Math" panose="02040503050406030204" pitchFamily="18" charset="0"/>
                            </a:rPr>
                            <m:t>2</m:t>
                          </m:r>
                        </m:sup>
                      </m:sSup>
                    </m:oMath>
                  </m:oMathPara>
                </a14:m>
                <a:endParaRPr lang="en-US" altLang="zh-CN" dirty="0"/>
              </a:p>
              <a:p>
                <a:r>
                  <a:rPr lang="en-US" altLang="zh-CN" dirty="0"/>
                  <a:t>Gaussian curvature</a:t>
                </a:r>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39661508-C902-42C4-B593-5BE4159A732B}"/>
                  </a:ext>
                </a:extLst>
              </p:cNvPr>
              <p:cNvSpPr>
                <a:spLocks noGrp="1" noRot="1" noChangeAspect="1" noMove="1" noResize="1" noEditPoints="1" noAdjustHandles="1" noChangeArrowheads="1" noChangeShapeType="1" noTextEdit="1"/>
              </p:cNvSpPr>
              <p:nvPr>
                <p:ph idx="1"/>
              </p:nvPr>
            </p:nvSpPr>
            <p:spPr>
              <a:blipFill>
                <a:blip r:embed="rId4"/>
                <a:stretch>
                  <a:fillRect l="-1391" t="-2241"/>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CE99AA68-0CF6-4FEE-B631-A9B4D0A56751}"/>
              </a:ext>
            </a:extLst>
          </p:cNvPr>
          <p:cNvGraphicFramePr>
            <a:graphicFrameLocks noChangeAspect="1"/>
          </p:cNvGraphicFramePr>
          <p:nvPr>
            <p:extLst>
              <p:ext uri="{D42A27DB-BD31-4B8C-83A1-F6EECF244321}">
                <p14:modId xmlns:p14="http://schemas.microsoft.com/office/powerpoint/2010/main" val="1337921488"/>
              </p:ext>
            </p:extLst>
          </p:nvPr>
        </p:nvGraphicFramePr>
        <p:xfrm>
          <a:off x="3419061" y="4968188"/>
          <a:ext cx="2097155" cy="1524685"/>
        </p:xfrm>
        <a:graphic>
          <a:graphicData uri="http://schemas.openxmlformats.org/presentationml/2006/ole">
            <mc:AlternateContent xmlns:mc="http://schemas.openxmlformats.org/markup-compatibility/2006">
              <mc:Choice xmlns:v="urn:schemas-microsoft-com:vml" Requires="v">
                <p:oleObj spid="_x0000_s4120" name="Equation" r:id="rId5" imgW="850680" imgH="914400" progId="Equation.DSMT4">
                  <p:embed/>
                </p:oleObj>
              </mc:Choice>
              <mc:Fallback>
                <p:oleObj name="Equation" r:id="rId5" imgW="850680" imgH="914400" progId="Equation.DSMT4">
                  <p:embed/>
                  <p:pic>
                    <p:nvPicPr>
                      <p:cNvPr id="0" name=""/>
                      <p:cNvPicPr/>
                      <p:nvPr/>
                    </p:nvPicPr>
                    <p:blipFill>
                      <a:blip r:embed="rId6"/>
                      <a:stretch>
                        <a:fillRect/>
                      </a:stretch>
                    </p:blipFill>
                    <p:spPr>
                      <a:xfrm>
                        <a:off x="3419061" y="4968188"/>
                        <a:ext cx="2097155" cy="1524685"/>
                      </a:xfrm>
                      <a:prstGeom prst="rect">
                        <a:avLst/>
                      </a:prstGeom>
                    </p:spPr>
                  </p:pic>
                </p:oleObj>
              </mc:Fallback>
            </mc:AlternateContent>
          </a:graphicData>
        </a:graphic>
      </p:graphicFrame>
    </p:spTree>
    <p:extLst>
      <p:ext uri="{BB962C8B-B14F-4D97-AF65-F5344CB8AC3E}">
        <p14:creationId xmlns:p14="http://schemas.microsoft.com/office/powerpoint/2010/main" val="618990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839E4-57D0-4B70-8FCE-424AB6277BAC}"/>
              </a:ext>
            </a:extLst>
          </p:cNvPr>
          <p:cNvSpPr>
            <a:spLocks noGrp="1"/>
          </p:cNvSpPr>
          <p:nvPr>
            <p:ph type="title"/>
          </p:nvPr>
        </p:nvSpPr>
        <p:spPr/>
        <p:txBody>
          <a:bodyPr/>
          <a:lstStyle/>
          <a:p>
            <a:r>
              <a:rPr lang="en-US" altLang="zh-CN" b="1" dirty="0"/>
              <a:t>Chaos &amp; Topology</a:t>
            </a:r>
            <a:endParaRPr lang="zh-CN" altLang="en-US" b="1" dirty="0"/>
          </a:p>
        </p:txBody>
      </p:sp>
      <p:pic>
        <p:nvPicPr>
          <p:cNvPr id="5" name="内容占位符 4">
            <a:extLst>
              <a:ext uri="{FF2B5EF4-FFF2-40B4-BE49-F238E27FC236}">
                <a16:creationId xmlns:a16="http://schemas.microsoft.com/office/drawing/2014/main" id="{3CAC4969-2967-409C-94A2-F8103A6B9EC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41345" y="1782633"/>
            <a:ext cx="5342857" cy="4000000"/>
          </a:xfrm>
        </p:spPr>
      </p:pic>
      <p:graphicFrame>
        <p:nvGraphicFramePr>
          <p:cNvPr id="8" name="对象 7">
            <a:extLst>
              <a:ext uri="{FF2B5EF4-FFF2-40B4-BE49-F238E27FC236}">
                <a16:creationId xmlns:a16="http://schemas.microsoft.com/office/drawing/2014/main" id="{6CBB2F11-392B-42B3-92A2-36174CE3AF13}"/>
              </a:ext>
            </a:extLst>
          </p:cNvPr>
          <p:cNvGraphicFramePr>
            <a:graphicFrameLocks noChangeAspect="1"/>
          </p:cNvGraphicFramePr>
          <p:nvPr>
            <p:extLst>
              <p:ext uri="{D42A27DB-BD31-4B8C-83A1-F6EECF244321}">
                <p14:modId xmlns:p14="http://schemas.microsoft.com/office/powerpoint/2010/main" val="1622251372"/>
              </p:ext>
            </p:extLst>
          </p:nvPr>
        </p:nvGraphicFramePr>
        <p:xfrm>
          <a:off x="5295358" y="2249772"/>
          <a:ext cx="3000513" cy="2719214"/>
        </p:xfrm>
        <a:graphic>
          <a:graphicData uri="http://schemas.openxmlformats.org/presentationml/2006/ole">
            <mc:AlternateContent xmlns:mc="http://schemas.openxmlformats.org/markup-compatibility/2006">
              <mc:Choice xmlns:v="urn:schemas-microsoft-com:vml" Requires="v">
                <p:oleObj spid="_x0000_s1076" name="Equation" r:id="rId5" imgW="812520" imgH="736560" progId="Equation.DSMT4">
                  <p:embed/>
                </p:oleObj>
              </mc:Choice>
              <mc:Fallback>
                <p:oleObj name="Equation" r:id="rId5" imgW="812520" imgH="736560" progId="Equation.DSMT4">
                  <p:embed/>
                  <p:pic>
                    <p:nvPicPr>
                      <p:cNvPr id="0" name=""/>
                      <p:cNvPicPr/>
                      <p:nvPr/>
                    </p:nvPicPr>
                    <p:blipFill>
                      <a:blip r:embed="rId6"/>
                      <a:stretch>
                        <a:fillRect/>
                      </a:stretch>
                    </p:blipFill>
                    <p:spPr>
                      <a:xfrm>
                        <a:off x="5295358" y="2249772"/>
                        <a:ext cx="3000513" cy="2719214"/>
                      </a:xfrm>
                      <a:prstGeom prst="rect">
                        <a:avLst/>
                      </a:prstGeom>
                    </p:spPr>
                  </p:pic>
                </p:oleObj>
              </mc:Fallback>
            </mc:AlternateContent>
          </a:graphicData>
        </a:graphic>
      </p:graphicFrame>
    </p:spTree>
    <p:extLst>
      <p:ext uri="{BB962C8B-B14F-4D97-AF65-F5344CB8AC3E}">
        <p14:creationId xmlns:p14="http://schemas.microsoft.com/office/powerpoint/2010/main" val="3583230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F35874-E35A-4BDA-B70E-285C7AC0C900}"/>
              </a:ext>
            </a:extLst>
          </p:cNvPr>
          <p:cNvSpPr>
            <a:spLocks noGrp="1"/>
          </p:cNvSpPr>
          <p:nvPr>
            <p:ph type="title"/>
          </p:nvPr>
        </p:nvSpPr>
        <p:spPr/>
        <p:txBody>
          <a:bodyPr/>
          <a:lstStyle/>
          <a:p>
            <a:r>
              <a:rPr lang="en-US" altLang="zh-CN" b="1" dirty="0"/>
              <a:t>Differential geometry</a:t>
            </a:r>
            <a:endParaRPr lang="zh-CN" altLang="en-US" dirty="0"/>
          </a:p>
        </p:txBody>
      </p:sp>
      <p:sp>
        <p:nvSpPr>
          <p:cNvPr id="3" name="内容占位符 2">
            <a:extLst>
              <a:ext uri="{FF2B5EF4-FFF2-40B4-BE49-F238E27FC236}">
                <a16:creationId xmlns:a16="http://schemas.microsoft.com/office/drawing/2014/main" id="{69EFA6C5-9434-4024-8787-6982E61162EE}"/>
              </a:ext>
            </a:extLst>
          </p:cNvPr>
          <p:cNvSpPr>
            <a:spLocks noGrp="1"/>
          </p:cNvSpPr>
          <p:nvPr>
            <p:ph idx="1"/>
          </p:nvPr>
        </p:nvSpPr>
        <p:spPr/>
        <p:txBody>
          <a:bodyPr/>
          <a:lstStyle/>
          <a:p>
            <a:pPr marL="0" indent="0">
              <a:buNone/>
            </a:pPr>
            <a:r>
              <a:rPr lang="en-US" altLang="zh-CN" dirty="0"/>
              <a:t>These computations are not suitable for data!</a:t>
            </a:r>
            <a:endParaRPr lang="zh-CN" altLang="en-US" dirty="0"/>
          </a:p>
        </p:txBody>
      </p:sp>
    </p:spTree>
    <p:extLst>
      <p:ext uri="{BB962C8B-B14F-4D97-AF65-F5344CB8AC3E}">
        <p14:creationId xmlns:p14="http://schemas.microsoft.com/office/powerpoint/2010/main" val="3933864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B8BCC-4406-4776-9D57-B957714A8B49}"/>
              </a:ext>
            </a:extLst>
          </p:cNvPr>
          <p:cNvSpPr>
            <a:spLocks noGrp="1"/>
          </p:cNvSpPr>
          <p:nvPr>
            <p:ph type="title"/>
          </p:nvPr>
        </p:nvSpPr>
        <p:spPr/>
        <p:txBody>
          <a:bodyPr/>
          <a:lstStyle/>
          <a:p>
            <a:r>
              <a:rPr lang="en-US" altLang="zh-CN" b="1" dirty="0"/>
              <a:t>Gauss map &amp; Point cloud data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79BC22-23F5-49F1-819B-49842278ED84}"/>
                  </a:ext>
                </a:extLst>
              </p:cNvPr>
              <p:cNvSpPr>
                <a:spLocks noGrp="1"/>
              </p:cNvSpPr>
              <p:nvPr>
                <p:ph idx="1"/>
              </p:nvPr>
            </p:nvSpPr>
            <p:spPr/>
            <p:txBody>
              <a:bodyPr/>
              <a:lstStyle/>
              <a:p>
                <a:r>
                  <a:rPr lang="en-US" altLang="zh-CN" dirty="0"/>
                  <a:t>PCA computes the tangent spaces and normal vectors  </a:t>
                </a:r>
              </a:p>
              <a:p>
                <a:r>
                  <a:rPr lang="en-US" altLang="zh-CN" dirty="0"/>
                  <a:t>Linear approximation of gauss map</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𝑔</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𝑥</m:t>
                          </m:r>
                        </m:e>
                      </m:d>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d</m:t>
                      </m:r>
                      <m:r>
                        <a:rPr lang="en-US" altLang="zh-CN" b="0" i="1" smtClean="0">
                          <a:latin typeface="Cambria Math" panose="02040503050406030204" pitchFamily="18" charset="0"/>
                          <a:ea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m:t>
                      </m:r>
                      <m:r>
                        <m:rPr>
                          <m:sty m:val="p"/>
                        </m:rPr>
                        <a:rPr lang="en-US" altLang="zh-CN" b="0" i="0" smtClean="0">
                          <a:latin typeface="Cambria Math" panose="02040503050406030204" pitchFamily="18" charset="0"/>
                          <a:ea typeface="Cambria Math" panose="02040503050406030204" pitchFamily="18" charset="0"/>
                        </a:rPr>
                        <m:t>Δ</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oMath>
                  </m:oMathPara>
                </a14:m>
                <a:endParaRPr lang="en-US" altLang="zh-CN" dirty="0"/>
              </a:p>
              <a:p>
                <a:r>
                  <a:rPr lang="en-US" altLang="zh-CN" dirty="0"/>
                  <a:t>Least-square method</a:t>
                </a:r>
              </a:p>
              <a:p>
                <a:pPr marL="0" indent="0">
                  <a:buNone/>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min</m:t>
                      </m:r>
                      <m:r>
                        <a:rPr lang="en-US" altLang="zh-CN" b="0" i="0" smtClean="0">
                          <a:latin typeface="Cambria Math" panose="02040503050406030204" pitchFamily="18" charset="0"/>
                        </a:rPr>
                        <m:t> </m:t>
                      </m:r>
                      <m:sSup>
                        <m:sSupPr>
                          <m:ctrlPr>
                            <a:rPr lang="en-US" altLang="zh-CN" b="0" i="1" smtClean="0">
                              <a:latin typeface="Cambria Math" panose="02040503050406030204" pitchFamily="18" charset="0"/>
                            </a:rPr>
                          </m:ctrlPr>
                        </m:sSupPr>
                        <m:e>
                          <m:d>
                            <m:dPr>
                              <m:begChr m:val="|"/>
                              <m:endChr m:val="|"/>
                              <m:ctrlPr>
                                <a:rPr lang="en-US" altLang="zh-CN" b="0" i="1" smtClean="0">
                                  <a:latin typeface="Cambria Math" panose="02040503050406030204" pitchFamily="18" charset="0"/>
                                </a:rPr>
                              </m:ctrlPr>
                            </m:dPr>
                            <m:e>
                              <m:d>
                                <m:dPr>
                                  <m:begChr m:val="|"/>
                                  <m:endChr m:val="|"/>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ΔN</m:t>
                                  </m:r>
                                  <m:r>
                                    <a:rPr lang="en-US" altLang="zh-CN" b="0" i="0" smtClean="0">
                                      <a:latin typeface="Cambria Math" panose="02040503050406030204" pitchFamily="18" charset="0"/>
                                    </a:rPr>
                                    <m:t>−</m:t>
                                  </m:r>
                                  <m:r>
                                    <m:rPr>
                                      <m:sty m:val="p"/>
                                    </m:rPr>
                                    <a:rPr lang="en-US" altLang="zh-CN" b="0" i="0" smtClean="0">
                                      <a:latin typeface="Cambria Math" panose="02040503050406030204" pitchFamily="18" charset="0"/>
                                    </a:rPr>
                                    <m:t>d</m:t>
                                  </m:r>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e>
                                  </m:d>
                                </m:e>
                              </m:d>
                            </m:e>
                          </m:d>
                        </m:e>
                        <m:sup>
                          <m:r>
                            <a:rPr lang="en-US" altLang="zh-CN" b="0" i="0" smtClean="0">
                              <a:latin typeface="Cambria Math" panose="02040503050406030204" pitchFamily="18" charset="0"/>
                            </a:rPr>
                            <m:t>2</m:t>
                          </m:r>
                        </m:sup>
                      </m:sSup>
                    </m:oMath>
                  </m:oMathPara>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𝑑𝑔</m:t>
                      </m:r>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𝑁</m:t>
                      </m:r>
                      <m:r>
                        <m:rPr>
                          <m:sty m:val="p"/>
                        </m:rPr>
                        <a:rPr lang="en-US" altLang="zh-CN" b="0" i="0" smtClean="0">
                          <a:latin typeface="Cambria Math" panose="02040503050406030204" pitchFamily="18" charset="0"/>
                        </a:rPr>
                        <m:t>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𝑥</m:t>
                              </m:r>
                              <m:r>
                                <m:rPr>
                                  <m:sty m:val="p"/>
                                </m:rPr>
                                <a:rPr lang="en-US" altLang="zh-CN" b="0" i="0" smtClean="0">
                                  <a:latin typeface="Cambria Math" panose="02040503050406030204" pitchFamily="18" charset="0"/>
                                </a:rPr>
                                <m:t>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𝑇</m:t>
                                  </m:r>
                                </m:sup>
                              </m:sSup>
                            </m:e>
                          </m:d>
                        </m:e>
                        <m:sup>
                          <m:r>
                            <a:rPr lang="en-US" altLang="zh-CN" b="0" i="1" smtClean="0">
                              <a:latin typeface="Cambria Math" panose="02040503050406030204" pitchFamily="18" charset="0"/>
                            </a:rPr>
                            <m:t>−1</m:t>
                          </m:r>
                        </m:sup>
                      </m:sSup>
                    </m:oMath>
                  </m:oMathPara>
                </a14:m>
                <a:endParaRPr lang="zh-CN" altLang="en-US" dirty="0"/>
              </a:p>
            </p:txBody>
          </p:sp>
        </mc:Choice>
        <mc:Fallback xmlns="">
          <p:sp>
            <p:nvSpPr>
              <p:cNvPr id="3" name="内容占位符 2">
                <a:extLst>
                  <a:ext uri="{FF2B5EF4-FFF2-40B4-BE49-F238E27FC236}">
                    <a16:creationId xmlns:a16="http://schemas.microsoft.com/office/drawing/2014/main" id="{8079BC22-23F5-49F1-819B-49842278ED84}"/>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6929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A1998E-FB22-46EF-B4F6-68D99B49BAF0}"/>
              </a:ext>
            </a:extLst>
          </p:cNvPr>
          <p:cNvSpPr>
            <a:spLocks noGrp="1"/>
          </p:cNvSpPr>
          <p:nvPr>
            <p:ph type="title"/>
          </p:nvPr>
        </p:nvSpPr>
        <p:spPr/>
        <p:txBody>
          <a:bodyPr/>
          <a:lstStyle/>
          <a:p>
            <a:r>
              <a:rPr lang="en-US" altLang="zh-CN" b="1" dirty="0"/>
              <a:t>Examples</a:t>
            </a:r>
            <a:endParaRPr lang="zh-CN" altLang="en-US" b="1" dirty="0"/>
          </a:p>
        </p:txBody>
      </p:sp>
      <p:pic>
        <p:nvPicPr>
          <p:cNvPr id="5" name="内容占位符 4">
            <a:extLst>
              <a:ext uri="{FF2B5EF4-FFF2-40B4-BE49-F238E27FC236}">
                <a16:creationId xmlns:a16="http://schemas.microsoft.com/office/drawing/2014/main" id="{BEC02BB0-3F64-469A-BB8B-FB65C73387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2021" y="1616903"/>
            <a:ext cx="5801784" cy="4351338"/>
          </a:xfrm>
        </p:spPr>
      </p:pic>
    </p:spTree>
    <p:extLst>
      <p:ext uri="{BB962C8B-B14F-4D97-AF65-F5344CB8AC3E}">
        <p14:creationId xmlns:p14="http://schemas.microsoft.com/office/powerpoint/2010/main" val="40698406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274E53B5-4CED-49C4-9CCC-96B7EB9791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3948" y="576469"/>
            <a:ext cx="7396103" cy="5547077"/>
          </a:xfrm>
        </p:spPr>
      </p:pic>
    </p:spTree>
    <p:extLst>
      <p:ext uri="{BB962C8B-B14F-4D97-AF65-F5344CB8AC3E}">
        <p14:creationId xmlns:p14="http://schemas.microsoft.com/office/powerpoint/2010/main" val="15608741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414C7A2-6963-4C46-A7F4-9A0D896F12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00" y="428625"/>
            <a:ext cx="8001000" cy="6000750"/>
          </a:xfrm>
          <a:prstGeom prst="rect">
            <a:avLst/>
          </a:prstGeom>
        </p:spPr>
      </p:pic>
    </p:spTree>
    <p:extLst>
      <p:ext uri="{BB962C8B-B14F-4D97-AF65-F5344CB8AC3E}">
        <p14:creationId xmlns:p14="http://schemas.microsoft.com/office/powerpoint/2010/main" val="8052851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9D3044-3347-4758-BA51-898640692AEC}"/>
              </a:ext>
            </a:extLst>
          </p:cNvPr>
          <p:cNvSpPr>
            <a:spLocks noGrp="1"/>
          </p:cNvSpPr>
          <p:nvPr>
            <p:ph type="title"/>
          </p:nvPr>
        </p:nvSpPr>
        <p:spPr/>
        <p:txBody>
          <a:bodyPr/>
          <a:lstStyle/>
          <a:p>
            <a:r>
              <a:rPr lang="en-US" altLang="zh-CN" b="1" dirty="0"/>
              <a:t>Generalized gauss map</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CD95A3C-49A6-4A37-80D5-48ACFAB61587}"/>
                  </a:ext>
                </a:extLst>
              </p:cNvPr>
              <p:cNvSpPr>
                <a:spLocks noGrp="1"/>
              </p:cNvSpPr>
              <p:nvPr>
                <p:ph idx="1"/>
              </p:nvPr>
            </p:nvSpPr>
            <p:spPr/>
            <p:txBody>
              <a:bodyPr/>
              <a:lstStyle/>
              <a:p>
                <a:r>
                  <a:rPr lang="en-US" altLang="zh-CN" dirty="0"/>
                  <a:t>Generalization to hypersurface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endParaRPr lang="en-US" altLang="zh-CN" dirty="0"/>
              </a:p>
              <a:p>
                <a:endParaRPr lang="en-US" altLang="zh-CN" dirty="0"/>
              </a:p>
              <a:p>
                <a:r>
                  <a:rPr lang="en-US" altLang="zh-CN" dirty="0"/>
                  <a:t>Gauss-Kronecker curvature</a:t>
                </a:r>
                <a:endParaRPr lang="zh-CN" altLang="en-US" dirty="0"/>
              </a:p>
            </p:txBody>
          </p:sp>
        </mc:Choice>
        <mc:Fallback xmlns="">
          <p:sp>
            <p:nvSpPr>
              <p:cNvPr id="3" name="内容占位符 2">
                <a:extLst>
                  <a:ext uri="{FF2B5EF4-FFF2-40B4-BE49-F238E27FC236}">
                    <a16:creationId xmlns:a16="http://schemas.microsoft.com/office/drawing/2014/main" id="{8CD95A3C-49A6-4A37-80D5-48ACFAB61587}"/>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20875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4B8C9A-FD89-44FA-8F70-8E0B2245BD2B}"/>
              </a:ext>
            </a:extLst>
          </p:cNvPr>
          <p:cNvSpPr>
            <a:spLocks noGrp="1"/>
          </p:cNvSpPr>
          <p:nvPr>
            <p:ph type="title"/>
          </p:nvPr>
        </p:nvSpPr>
        <p:spPr/>
        <p:txBody>
          <a:bodyPr/>
          <a:lstStyle/>
          <a:p>
            <a:r>
              <a:rPr lang="en-US" altLang="zh-CN" b="1" dirty="0"/>
              <a:t>Generalized gauss map</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E9D168E-3083-49D3-AC59-A73DB465FCCA}"/>
                  </a:ext>
                </a:extLst>
              </p:cNvPr>
              <p:cNvSpPr>
                <a:spLocks noGrp="1"/>
              </p:cNvSpPr>
              <p:nvPr>
                <p:ph idx="1"/>
              </p:nvPr>
            </p:nvSpPr>
            <p:spPr/>
            <p:txBody>
              <a:bodyPr/>
              <a:lstStyle/>
              <a:p>
                <a:r>
                  <a:rPr lang="en-US" altLang="zh-CN" dirty="0"/>
                  <a:t>Generalization to arbitrary manifolds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p>
                  </m:oMath>
                </a14:m>
                <a:endParaRPr lang="en-US" altLang="zh-CN" dirty="0"/>
              </a:p>
              <a:p>
                <a:endParaRPr lang="en-US" altLang="zh-CN" b="0" i="1" dirty="0">
                  <a:latin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𝑔</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𝑝</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𝑝</m:t>
                        </m:r>
                      </m:sub>
                    </m:sSub>
                    <m:r>
                      <a:rPr lang="en-US" altLang="zh-CN" b="0" i="1" smtClean="0">
                        <a:latin typeface="Cambria Math" panose="02040503050406030204" pitchFamily="18" charset="0"/>
                      </a:rPr>
                      <m:t>𝑀</m:t>
                    </m:r>
                  </m:oMath>
                </a14:m>
                <a:endParaRPr lang="en-US" altLang="zh-CN" dirty="0"/>
              </a:p>
              <a:p>
                <a:endParaRPr lang="en-US" altLang="zh-CN" dirty="0"/>
              </a:p>
              <a:p>
                <a:r>
                  <a:rPr lang="en-US" altLang="zh-CN" dirty="0"/>
                  <a:t>Grassmannian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oMath>
                </a14:m>
                <a:r>
                  <a:rPr lang="zh-CN" altLang="en-US" dirty="0"/>
                  <a:t> </a:t>
                </a:r>
                <a:r>
                  <a:rPr lang="en-US" altLang="zh-CN" dirty="0"/>
                  <a:t>consists of </a:t>
                </a:r>
                <a14:m>
                  <m:oMath xmlns:m="http://schemas.openxmlformats.org/officeDocument/2006/math">
                    <m:r>
                      <a:rPr lang="en-US" altLang="zh-CN" b="0" i="1" smtClean="0">
                        <a:latin typeface="Cambria Math" panose="02040503050406030204" pitchFamily="18" charset="0"/>
                      </a:rPr>
                      <m:t>𝑛</m:t>
                    </m:r>
                  </m:oMath>
                </a14:m>
                <a:r>
                  <a:rPr lang="en-US" altLang="zh-CN" dirty="0"/>
                  <a:t>-planes in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p>
                    </m:sSup>
                  </m:oMath>
                </a14:m>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EE9D168E-3083-49D3-AC59-A73DB465FCCA}"/>
                  </a:ext>
                </a:extLst>
              </p:cNvPr>
              <p:cNvSpPr>
                <a:spLocks noGrp="1" noRot="1" noChangeAspect="1" noMove="1" noResize="1" noEditPoints="1" noAdjustHandles="1" noChangeArrowheads="1" noChangeShapeType="1" noTextEdit="1"/>
              </p:cNvSpPr>
              <p:nvPr>
                <p:ph idx="1"/>
              </p:nvPr>
            </p:nvSpPr>
            <p:spPr>
              <a:blipFill>
                <a:blip r:embed="rId3"/>
                <a:stretch>
                  <a:fillRect l="-1391" t="-2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4175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7F178A-9E16-4947-AA8D-BE20D7CC5267}"/>
              </a:ext>
            </a:extLst>
          </p:cNvPr>
          <p:cNvSpPr>
            <a:spLocks noGrp="1"/>
          </p:cNvSpPr>
          <p:nvPr>
            <p:ph type="title"/>
          </p:nvPr>
        </p:nvSpPr>
        <p:spPr/>
        <p:txBody>
          <a:bodyPr/>
          <a:lstStyle/>
          <a:p>
            <a:r>
              <a:rPr lang="en-US" altLang="zh-CN" b="1" dirty="0"/>
              <a:t>Grassmannian  </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81BCEA3-97F2-4721-9BF0-2319B206E599}"/>
                  </a:ext>
                </a:extLst>
              </p:cNvPr>
              <p:cNvSpPr>
                <a:spLocks noGrp="1"/>
              </p:cNvSpPr>
              <p:nvPr>
                <p:ph idx="1"/>
              </p:nvPr>
            </p:nvSpPr>
            <p:spPr/>
            <p:txBody>
              <a:bodyPr/>
              <a:lstStyle/>
              <a:p>
                <a:r>
                  <a:rPr lang="en-US" altLang="zh-CN" dirty="0"/>
                  <a:t>Grassmannian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r>
                  <a:rPr lang="zh-CN" altLang="en-US" dirty="0"/>
                  <a:t> </a:t>
                </a:r>
                <a:r>
                  <a:rPr lang="en-US" altLang="zh-CN" dirty="0"/>
                  <a:t>is </a:t>
                </a:r>
                <a14:m>
                  <m:oMath xmlns:m="http://schemas.openxmlformats.org/officeDocument/2006/math">
                    <m:r>
                      <a:rPr lang="en-US" altLang="zh-CN" b="0" i="1" smtClean="0">
                        <a:latin typeface="Cambria Math" panose="02040503050406030204" pitchFamily="18" charset="0"/>
                      </a:rPr>
                      <m:t>𝑛𝑘</m:t>
                    </m:r>
                  </m:oMath>
                </a14:m>
                <a:r>
                  <a:rPr lang="zh-CN" altLang="en-US" dirty="0"/>
                  <a:t> </a:t>
                </a:r>
                <a:r>
                  <a:rPr lang="en-US" altLang="zh-CN" dirty="0"/>
                  <a:t>dimensional</a:t>
                </a:r>
              </a:p>
              <a:p>
                <a:endParaRPr lang="en-US" altLang="zh-CN" dirty="0"/>
              </a:p>
              <a:p>
                <a:r>
                  <a:rPr lang="en-US" altLang="zh-CN" dirty="0"/>
                  <a:t>For </a:t>
                </a:r>
                <a14:m>
                  <m:oMath xmlns:m="http://schemas.openxmlformats.org/officeDocument/2006/math">
                    <m:r>
                      <a:rPr lang="en-US" altLang="zh-CN" b="0" i="1" smtClean="0">
                        <a:latin typeface="Cambria Math" panose="02040503050406030204" pitchFamily="18" charset="0"/>
                      </a:rPr>
                      <m:t>𝑛</m:t>
                    </m:r>
                    <m:r>
                      <a:rPr lang="en-US" altLang="zh-CN" b="0" i="1" smtClean="0">
                        <a:latin typeface="Cambria Math" panose="02040503050406030204" pitchFamily="18" charset="0"/>
                      </a:rPr>
                      <m:t>=1</m:t>
                    </m:r>
                  </m:oMath>
                </a14:m>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𝑘</m:t>
                        </m:r>
                      </m:sup>
                    </m:sSup>
                  </m:oMath>
                </a14:m>
                <a:endParaRPr lang="en-US" altLang="zh-CN" dirty="0"/>
              </a:p>
              <a:p>
                <a:endParaRPr lang="en-US" altLang="zh-CN" dirty="0"/>
              </a:p>
              <a:p>
                <a:r>
                  <a:rPr lang="en-US" altLang="zh-CN" dirty="0"/>
                  <a:t>Define a metric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r>
                      <a:rPr lang="en-US" altLang="zh-CN" b="0" i="1" smtClean="0">
                        <a:latin typeface="Cambria Math" panose="02040503050406030204" pitchFamily="18" charset="0"/>
                      </a:rPr>
                      <m:t>)</m:t>
                    </m:r>
                  </m:oMath>
                </a14:m>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𝛼</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𝑅</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𝑅</m:t>
                      </m:r>
                    </m:oMath>
                  </m:oMathPara>
                </a14:m>
                <a:endParaRPr lang="en-US" altLang="zh-CN" b="0"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𝛼</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𝑋</m:t>
                          </m:r>
                          <m:r>
                            <a:rPr lang="en-US" altLang="zh-CN" b="0" i="1" smtClean="0">
                              <a:latin typeface="Cambria Math" panose="02040503050406030204" pitchFamily="18" charset="0"/>
                            </a:rPr>
                            <m:t>,</m:t>
                          </m:r>
                          <m:r>
                            <a:rPr lang="en-US" altLang="zh-CN" b="0" i="1" smtClean="0">
                              <a:latin typeface="Cambria Math" panose="02040503050406030204" pitchFamily="18" charset="0"/>
                            </a:rPr>
                            <m:t>𝑌</m:t>
                          </m:r>
                        </m:e>
                      </m:d>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𝑌</m:t>
                          </m:r>
                        </m:e>
                      </m:d>
                      <m:r>
                        <a:rPr lang="en-US" altLang="zh-CN" b="0" i="1" smtClean="0">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max</m:t>
                              </m:r>
                            </m:e>
                            <m:lim>
                              <m:eqArr>
                                <m:eqArrPr>
                                  <m:ctrlPr>
                                    <a:rPr lang="en-US" altLang="zh-CN" b="0" i="1" smtClean="0">
                                      <a:latin typeface="Cambria Math" panose="02040503050406030204" pitchFamily="18" charset="0"/>
                                      <a:ea typeface="Cambria Math" panose="02040503050406030204" pitchFamily="18" charset="0"/>
                                    </a:rPr>
                                  </m:ctrlPr>
                                </m:eqArrPr>
                                <m:e>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𝑋</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𝑌</m:t>
                                  </m:r>
                                </m:e>
                                <m:e>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𝑦</m:t>
                                      </m:r>
                                    </m:e>
                                  </m:d>
                                  <m:r>
                                    <a:rPr lang="en-US" altLang="zh-CN" b="0" i="1" smtClean="0">
                                      <a:latin typeface="Cambria Math" panose="02040503050406030204" pitchFamily="18" charset="0"/>
                                      <a:ea typeface="Cambria Math" panose="02040503050406030204" pitchFamily="18" charset="0"/>
                                    </a:rPr>
                                    <m:t>=1</m:t>
                                  </m:r>
                                </m:e>
                              </m:eqArr>
                            </m:lim>
                          </m:limLow>
                        </m:fName>
                        <m:e>
                          <m:r>
                            <m:rPr>
                              <m:sty m:val="p"/>
                            </m:rPr>
                            <a:rPr lang="en-US" altLang="zh-CN" b="0" i="0" smtClean="0">
                              <a:latin typeface="Cambria Math" panose="02040503050406030204" pitchFamily="18" charset="0"/>
                              <a:ea typeface="Cambria Math" panose="02040503050406030204" pitchFamily="18" charset="0"/>
                            </a:rPr>
                            <m:t>arccos</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𝑥</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e>
                      </m:func>
                    </m:oMath>
                  </m:oMathPara>
                </a14:m>
                <a:endParaRPr lang="en-US" altLang="zh-CN" dirty="0"/>
              </a:p>
              <a:p>
                <a:pPr marL="0" indent="0">
                  <a:buNone/>
                </a:pPr>
                <a:r>
                  <a:rPr lang="en-US" altLang="zh-CN" dirty="0"/>
                  <a:t> </a:t>
                </a:r>
              </a:p>
              <a:p>
                <a:pPr marL="0" indent="0">
                  <a:buNone/>
                </a:pPr>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081BCEA3-97F2-4721-9BF0-2319B206E599}"/>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74643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DEE8F7-4304-4593-A82A-6F15401FB611}"/>
              </a:ext>
            </a:extLst>
          </p:cNvPr>
          <p:cNvSpPr>
            <a:spLocks noGrp="1"/>
          </p:cNvSpPr>
          <p:nvPr>
            <p:ph type="title"/>
          </p:nvPr>
        </p:nvSpPr>
        <p:spPr/>
        <p:txBody>
          <a:bodyPr/>
          <a:lstStyle/>
          <a:p>
            <a:r>
              <a:rPr lang="en-US" altLang="zh-CN" b="1" dirty="0"/>
              <a:t>Grassmannian &amp; Point cloud data</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41114FE-7C07-4873-8B5C-6461A5B4C336}"/>
                  </a:ext>
                </a:extLst>
              </p:cNvPr>
              <p:cNvSpPr>
                <a:spLocks noGrp="1"/>
              </p:cNvSpPr>
              <p:nvPr>
                <p:ph idx="1"/>
              </p:nvPr>
            </p:nvSpPr>
            <p:spPr/>
            <p:txBody>
              <a:bodyPr/>
              <a:lstStyle/>
              <a:p>
                <a:r>
                  <a:rPr lang="en-US" altLang="zh-CN" dirty="0"/>
                  <a:t>Arbitrary data set </a:t>
                </a:r>
                <a14:m>
                  <m:oMath xmlns:m="http://schemas.openxmlformats.org/officeDocument/2006/math">
                    <m:r>
                      <a:rPr lang="en-US" altLang="zh-CN" b="0" i="1" smtClean="0">
                        <a:latin typeface="Cambria Math" panose="02040503050406030204" pitchFamily="18" charset="0"/>
                      </a:rPr>
                      <m:t>𝑋</m:t>
                    </m:r>
                  </m:oMath>
                </a14:m>
                <a:endParaRPr lang="en-US" altLang="zh-CN" dirty="0"/>
              </a:p>
              <a:p>
                <a:endParaRPr lang="en-US" altLang="zh-CN" dirty="0"/>
              </a:p>
              <a:p>
                <a:r>
                  <a:rPr lang="en-US" altLang="zh-CN" dirty="0"/>
                  <a:t>PCA</a:t>
                </a:r>
                <a14:m>
                  <m:oMath xmlns:m="http://schemas.openxmlformats.org/officeDocument/2006/math">
                    <m:r>
                      <a:rPr lang="en-US" altLang="zh-CN" b="0" i="1" smtClean="0">
                        <a:latin typeface="Cambria Math" panose="02040503050406030204" pitchFamily="18" charset="0"/>
                      </a:rPr>
                      <m:t>↔</m:t>
                    </m:r>
                  </m:oMath>
                </a14:m>
                <a:r>
                  <a:rPr lang="en-US" altLang="zh-CN" dirty="0"/>
                  <a:t>generalized gauss map</a:t>
                </a:r>
              </a:p>
              <a:p>
                <a:endParaRPr lang="en-US" altLang="zh-CN" dirty="0"/>
              </a:p>
              <a:p>
                <a:r>
                  <a:rPr lang="en-US" altLang="zh-CN" dirty="0"/>
                  <a:t>Data set </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zh-CN" altLang="en-US" dirty="0"/>
                  <a:t> </a:t>
                </a:r>
                <a:r>
                  <a:rPr lang="en-US" altLang="zh-CN" dirty="0"/>
                  <a:t>with metric </a:t>
                </a:r>
                <a14:m>
                  <m:oMath xmlns:m="http://schemas.openxmlformats.org/officeDocument/2006/math">
                    <m:r>
                      <a:rPr lang="en-US" altLang="zh-CN" b="0" i="1" smtClean="0">
                        <a:latin typeface="Cambria Math" panose="02040503050406030204" pitchFamily="18" charset="0"/>
                      </a:rPr>
                      <m:t>𝛼</m:t>
                    </m:r>
                  </m:oMath>
                </a14:m>
                <a:endParaRPr lang="en-US" altLang="zh-CN" dirty="0"/>
              </a:p>
              <a:p>
                <a:endParaRPr lang="en-US" altLang="zh-CN" dirty="0"/>
              </a:p>
              <a:p>
                <a:r>
                  <a:rPr lang="en-US" altLang="zh-CN" dirty="0"/>
                  <a:t>Persistent homology of </a:t>
                </a:r>
                <a14:m>
                  <m:oMath xmlns:m="http://schemas.openxmlformats.org/officeDocument/2006/math">
                    <m:r>
                      <a:rPr lang="en-US" altLang="zh-CN" i="1">
                        <a:latin typeface="Cambria Math" panose="02040503050406030204" pitchFamily="18" charset="0"/>
                      </a:rPr>
                      <m:t>𝑔</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m:t>
                    </m:r>
                  </m:oMath>
                </a14:m>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B41114FE-7C07-4873-8B5C-6461A5B4C336}"/>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220334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06CF7-0F72-4380-B2D5-DFAC2F9B474F}"/>
              </a:ext>
            </a:extLst>
          </p:cNvPr>
          <p:cNvSpPr>
            <a:spLocks noGrp="1"/>
          </p:cNvSpPr>
          <p:nvPr>
            <p:ph type="title"/>
          </p:nvPr>
        </p:nvSpPr>
        <p:spPr/>
        <p:txBody>
          <a:bodyPr/>
          <a:lstStyle/>
          <a:p>
            <a:r>
              <a:rPr lang="en-US" altLang="zh-CN" b="1" dirty="0"/>
              <a:t>Cobordism </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D3119E3-F152-40CA-A1FB-3DA711B46AE9}"/>
                  </a:ext>
                </a:extLst>
              </p:cNvPr>
              <p:cNvSpPr>
                <a:spLocks noGrp="1"/>
              </p:cNvSpPr>
              <p:nvPr>
                <p:ph idx="1"/>
              </p:nvPr>
            </p:nvSpPr>
            <p:spPr/>
            <p:txBody>
              <a:bodyPr>
                <a:normAutofit fontScale="92500" lnSpcReduction="10000"/>
              </a:bodyPr>
              <a:lstStyle/>
              <a:p>
                <a:r>
                  <a:rPr lang="en-US" altLang="zh-CN" dirty="0"/>
                  <a:t>Every closed, connected manifold has a fundamental homology class </a:t>
                </a:r>
                <a14:m>
                  <m:oMath xmlns:m="http://schemas.openxmlformats.org/officeDocument/2006/math">
                    <m:r>
                      <a:rPr lang="en-US" altLang="zh-CN" b="0" i="1" smtClean="0">
                        <a:latin typeface="Cambria Math" panose="02040503050406030204" pitchFamily="18" charset="0"/>
                      </a:rPr>
                      <m:t>𝜇</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𝑛</m:t>
                        </m:r>
                      </m:sup>
                    </m:sSup>
                    <m:r>
                      <a:rPr lang="en-US" altLang="zh-CN" b="0" i="1" smtClean="0">
                        <a:latin typeface="Cambria Math" panose="02040503050406030204" pitchFamily="18" charset="0"/>
                      </a:rPr>
                      <m:t>)</m:t>
                    </m:r>
                  </m:oMath>
                </a14:m>
                <a:endParaRPr lang="en-US" altLang="zh-CN" dirty="0"/>
              </a:p>
              <a:p>
                <a:endParaRPr lang="en-US" altLang="zh-CN" dirty="0"/>
              </a:p>
              <a:p>
                <a:r>
                  <a:rPr lang="en-US" altLang="zh-CN" dirty="0"/>
                  <a:t>The generalized gaussian map takes </a:t>
                </a:r>
                <a14:m>
                  <m:oMath xmlns:m="http://schemas.openxmlformats.org/officeDocument/2006/math">
                    <m:r>
                      <a:rPr lang="en-US" altLang="zh-CN" b="0" i="1" smtClean="0">
                        <a:latin typeface="Cambria Math" panose="02040503050406030204" pitchFamily="18" charset="0"/>
                      </a:rPr>
                      <m:t>𝜇</m:t>
                    </m:r>
                  </m:oMath>
                </a14:m>
                <a:r>
                  <a:rPr lang="zh-CN" altLang="en-US" dirty="0"/>
                  <a:t> </a:t>
                </a:r>
                <a:r>
                  <a:rPr lang="en-US" altLang="zh-CN" dirty="0"/>
                  <a:t>to the characteristic homology class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𝜇</m:t>
                    </m:r>
                    <m:r>
                      <a:rPr lang="en-US" altLang="zh-CN" b="0" i="1" smtClean="0">
                        <a:latin typeface="Cambria Math" panose="02040503050406030204" pitchFamily="18" charset="0"/>
                      </a:rPr>
                      <m:t>)</m:t>
                    </m:r>
                  </m:oMath>
                </a14:m>
                <a:r>
                  <a:rPr lang="en-US" altLang="zh-CN" dirty="0"/>
                  <a:t> in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𝑅</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𝑛</m:t>
                    </m:r>
                    <m:r>
                      <a:rPr lang="en-US" altLang="zh-CN" b="0" i="1" smtClean="0">
                        <a:latin typeface="Cambria Math" panose="02040503050406030204" pitchFamily="18" charset="0"/>
                      </a:rPr>
                      <m:t>,∞)</m:t>
                    </m:r>
                  </m:oMath>
                </a14:m>
                <a:endParaRPr lang="en-US" altLang="zh-CN" dirty="0"/>
              </a:p>
              <a:p>
                <a:endParaRPr lang="en-US" altLang="zh-CN" dirty="0"/>
              </a:p>
              <a:p>
                <a:r>
                  <a:rPr lang="en-US" altLang="zh-CN" dirty="0"/>
                  <a:t>Thom’s theorem asserts that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𝑀</m:t>
                        </m:r>
                      </m:e>
                      <m:sup>
                        <m:r>
                          <a:rPr lang="en-US" altLang="zh-CN" b="0" i="1" smtClean="0">
                            <a:latin typeface="Cambria Math" panose="02040503050406030204" pitchFamily="18" charset="0"/>
                          </a:rPr>
                          <m:t>𝑛</m:t>
                        </m:r>
                      </m:sup>
                    </m:sSup>
                  </m:oMath>
                </a14:m>
                <a:r>
                  <a:rPr lang="zh-CN" altLang="en-US" dirty="0"/>
                  <a:t> </a:t>
                </a:r>
                <a:r>
                  <a:rPr lang="en-US" altLang="zh-CN" dirty="0"/>
                  <a:t>is a boundary of some manifold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p>
                    </m:sSup>
                  </m:oMath>
                </a14:m>
                <a:r>
                  <a:rPr lang="zh-CN" altLang="en-US" dirty="0"/>
                  <a:t> </a:t>
                </a:r>
                <a:r>
                  <a:rPr lang="en-US" altLang="zh-CN" dirty="0" err="1"/>
                  <a:t>iff</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𝜇</m:t>
                        </m:r>
                      </m:e>
                    </m:d>
                    <m:r>
                      <a:rPr lang="en-US" altLang="zh-CN" b="0" i="1" smtClean="0">
                        <a:latin typeface="Cambria Math" panose="02040503050406030204" pitchFamily="18" charset="0"/>
                      </a:rPr>
                      <m:t>=0</m:t>
                    </m:r>
                  </m:oMath>
                </a14:m>
                <a:endParaRPr lang="en-US" altLang="zh-CN" dirty="0"/>
              </a:p>
              <a:p>
                <a:endParaRPr lang="en-US" altLang="zh-CN" dirty="0"/>
              </a:p>
              <a:p>
                <a:r>
                  <a:rPr lang="en-US" altLang="zh-CN" dirty="0"/>
                  <a:t>The persistent homology of </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zh-CN" altLang="en-US" dirty="0"/>
                  <a:t> </a:t>
                </a:r>
                <a:r>
                  <a:rPr lang="en-US" altLang="zh-CN" dirty="0"/>
                  <a:t>implies information about cobordism</a:t>
                </a:r>
                <a:endParaRPr lang="zh-CN" altLang="en-US" dirty="0"/>
              </a:p>
            </p:txBody>
          </p:sp>
        </mc:Choice>
        <mc:Fallback xmlns="">
          <p:sp>
            <p:nvSpPr>
              <p:cNvPr id="3" name="内容占位符 2">
                <a:extLst>
                  <a:ext uri="{FF2B5EF4-FFF2-40B4-BE49-F238E27FC236}">
                    <a16:creationId xmlns:a16="http://schemas.microsoft.com/office/drawing/2014/main" id="{CD3119E3-F152-40CA-A1FB-3DA711B46AE9}"/>
                  </a:ext>
                </a:extLst>
              </p:cNvPr>
              <p:cNvSpPr>
                <a:spLocks noGrp="1" noRot="1" noChangeAspect="1" noMove="1" noResize="1" noEditPoints="1" noAdjustHandles="1" noChangeArrowheads="1" noChangeShapeType="1" noTextEdit="1"/>
              </p:cNvSpPr>
              <p:nvPr>
                <p:ph idx="1"/>
              </p:nvPr>
            </p:nvSpPr>
            <p:spPr>
              <a:blipFill>
                <a:blip r:embed="rId3"/>
                <a:stretch>
                  <a:fillRect l="-1159" t="-2801" r="-1468" b="-36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0724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B01350E1-C3BC-43FF-A53C-B6D3AA46B051}"/>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77077" y="365126"/>
            <a:ext cx="7886700" cy="6127748"/>
          </a:xfrm>
          <a:prstGeom prst="rect">
            <a:avLst/>
          </a:prstGeom>
        </p:spPr>
      </p:pic>
    </p:spTree>
    <p:extLst>
      <p:ext uri="{BB962C8B-B14F-4D97-AF65-F5344CB8AC3E}">
        <p14:creationId xmlns:p14="http://schemas.microsoft.com/office/powerpoint/2010/main" val="10601437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84EE4-4427-48ED-B538-FE49A8BC8C24}"/>
              </a:ext>
            </a:extLst>
          </p:cNvPr>
          <p:cNvSpPr>
            <a:spLocks noGrp="1"/>
          </p:cNvSpPr>
          <p:nvPr>
            <p:ph type="title"/>
          </p:nvPr>
        </p:nvSpPr>
        <p:spPr/>
        <p:txBody>
          <a:bodyPr/>
          <a:lstStyle/>
          <a:p>
            <a:r>
              <a:rPr lang="en-US" altLang="zh-CN" b="1" dirty="0"/>
              <a:t>Example</a:t>
            </a:r>
            <a:r>
              <a:rPr lang="en-US" altLang="zh-CN" dirty="0"/>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D050FFD-39A6-43D7-9B13-74A1B22E85A6}"/>
                  </a:ext>
                </a:extLst>
              </p:cNvPr>
              <p:cNvSpPr>
                <a:spLocks noGrp="1"/>
              </p:cNvSpPr>
              <p:nvPr>
                <p:ph idx="1"/>
              </p:nvPr>
            </p:nvSpPr>
            <p:spPr/>
            <p:txBody>
              <a:bodyPr/>
              <a:lstStyle/>
              <a:p>
                <a:pPr marL="0" indent="0">
                  <a:buNone/>
                </a:pPr>
                <a:r>
                  <a:rPr lang="en-US" altLang="zh-CN" dirty="0"/>
                  <a:t>Consider the function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4</m:t>
                        </m:r>
                      </m:sup>
                    </m:sSup>
                  </m:oMath>
                </a14:m>
                <a:r>
                  <a:rPr lang="en-US" altLang="zh-CN" dirty="0"/>
                  <a:t> given by </a:t>
                </a:r>
              </a:p>
              <a:p>
                <a:pPr marL="0" indent="0" algn="ctr">
                  <a:buNone/>
                </a:pP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a14:m>
                <a:r>
                  <a:rPr lang="en-US" altLang="zh-CN" dirty="0"/>
                  <a:t> ↦ </a:t>
                </a:r>
                <a14:m>
                  <m:oMath xmlns:m="http://schemas.openxmlformats.org/officeDocument/2006/math">
                    <m:r>
                      <a:rPr lang="en-US" altLang="zh-CN" b="0" i="0" smtClean="0">
                        <a:latin typeface="Cambria Math" panose="02040503050406030204" pitchFamily="18" charset="0"/>
                      </a:rPr>
                      <m:t>(</m:t>
                    </m:r>
                    <m:r>
                      <a:rPr lang="en-US" altLang="zh-CN" b="0" i="1" smtClean="0">
                        <a:latin typeface="Cambria Math" panose="02040503050406030204" pitchFamily="18" charset="0"/>
                      </a:rPr>
                      <m:t>𝑥𝑦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𝑥𝑧</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𝑦𝑧</m:t>
                    </m:r>
                    <m:r>
                      <a:rPr lang="en-US" altLang="zh-CN" b="0" i="1" smtClean="0">
                        <a:latin typeface="Cambria Math" panose="02040503050406030204" pitchFamily="18" charset="0"/>
                      </a:rPr>
                      <m:t>)</m:t>
                    </m:r>
                  </m:oMath>
                </a14:m>
                <a:endParaRPr lang="en-US" altLang="zh-CN" dirty="0"/>
              </a:p>
              <a:p>
                <a:pPr marL="0" indent="0">
                  <a:buNone/>
                </a:pPr>
                <a:r>
                  <a:rPr lang="en-US" altLang="zh-CN" dirty="0"/>
                  <a:t>Restricting to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𝑆</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𝑧</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=1}</m:t>
                    </m:r>
                  </m:oMath>
                </a14:m>
                <a:r>
                  <a:rPr lang="en-US" altLang="zh-CN" dirty="0"/>
                  <a:t> this map descends to a map from </a:t>
                </a:r>
                <a14:m>
                  <m:oMath xmlns:m="http://schemas.openxmlformats.org/officeDocument/2006/math">
                    <m:r>
                      <a:rPr lang="en-US" altLang="zh-CN" b="0" i="1" smtClean="0">
                        <a:latin typeface="Cambria Math" panose="02040503050406030204" pitchFamily="18" charset="0"/>
                      </a:rPr>
                      <m:t>𝑅</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2</m:t>
                        </m:r>
                      </m:sup>
                    </m:sSup>
                  </m:oMath>
                </a14:m>
                <a:r>
                  <a:rPr lang="en-US" altLang="zh-CN" dirty="0"/>
                  <a:t> to </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4</m:t>
                        </m:r>
                      </m:sup>
                    </m:sSup>
                  </m:oMath>
                </a14:m>
                <a:endParaRPr lang="en-US" altLang="zh-CN" dirty="0"/>
              </a:p>
            </p:txBody>
          </p:sp>
        </mc:Choice>
        <mc:Fallback xmlns="">
          <p:sp>
            <p:nvSpPr>
              <p:cNvPr id="3" name="内容占位符 2">
                <a:extLst>
                  <a:ext uri="{FF2B5EF4-FFF2-40B4-BE49-F238E27FC236}">
                    <a16:creationId xmlns:a16="http://schemas.microsoft.com/office/drawing/2014/main" id="{4D050FFD-39A6-43D7-9B13-74A1B22E85A6}"/>
                  </a:ext>
                </a:extLst>
              </p:cNvPr>
              <p:cNvSpPr>
                <a:spLocks noGrp="1" noRot="1" noChangeAspect="1" noMove="1" noResize="1" noEditPoints="1" noAdjustHandles="1" noChangeArrowheads="1" noChangeShapeType="1" noTextEdit="1"/>
              </p:cNvSpPr>
              <p:nvPr>
                <p:ph idx="1"/>
              </p:nvPr>
            </p:nvSpPr>
            <p:spPr>
              <a:blipFill>
                <a:blip r:embed="rId2"/>
                <a:stretch>
                  <a:fillRect l="-1546" t="-2241" r="-10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4656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CB00D-57AA-4AFB-B8B3-4B7733A5AF2F}"/>
              </a:ext>
            </a:extLst>
          </p:cNvPr>
          <p:cNvSpPr>
            <a:spLocks noGrp="1"/>
          </p:cNvSpPr>
          <p:nvPr>
            <p:ph type="title"/>
          </p:nvPr>
        </p:nvSpPr>
        <p:spPr/>
        <p:txBody>
          <a:bodyPr/>
          <a:lstStyle/>
          <a:p>
            <a:r>
              <a:rPr lang="en-US" altLang="zh-CN" b="1" dirty="0"/>
              <a:t>Example</a:t>
            </a:r>
            <a:r>
              <a:rPr lang="en-US" altLang="zh-CN" dirty="0"/>
              <a:t> </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6EECB57-C471-43F3-AAC1-3FD9383FCA62}"/>
                  </a:ext>
                </a:extLst>
              </p:cNvPr>
              <p:cNvSpPr>
                <a:spLocks noGrp="1"/>
              </p:cNvSpPr>
              <p:nvPr>
                <p:ph idx="1"/>
              </p:nvPr>
            </p:nvSpPr>
            <p:spPr/>
            <p:txBody>
              <a:bodyPr>
                <a:normAutofit/>
              </a:bodyPr>
              <a:lstStyle/>
              <a:p>
                <a:pPr marL="0" indent="0">
                  <a:buNone/>
                </a:pPr>
                <a:r>
                  <a:rPr lang="en-US" altLang="zh-CN" dirty="0"/>
                  <a:t>Sample from </a:t>
                </a:r>
                <a14:m>
                  <m:oMath xmlns:m="http://schemas.openxmlformats.org/officeDocument/2006/math">
                    <m:r>
                      <a:rPr lang="en-US" altLang="zh-CN" b="0" i="1" smtClean="0">
                        <a:latin typeface="Cambria Math" panose="02040503050406030204" pitchFamily="18" charset="0"/>
                      </a:rPr>
                      <m:t>𝑅</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𝑃</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4</m:t>
                        </m:r>
                      </m:sup>
                    </m:sSup>
                    <m:r>
                      <a:rPr lang="en-US" altLang="zh-CN" b="0" i="0" smtClean="0">
                        <a:latin typeface="Cambria Math" panose="02040503050406030204" pitchFamily="18" charset="0"/>
                      </a:rPr>
                      <m:t>.</m:t>
                    </m:r>
                  </m:oMath>
                </a14:m>
                <a:r>
                  <a:rPr lang="zh-CN" altLang="en-US" dirty="0"/>
                  <a:t> </a:t>
                </a:r>
                <a:r>
                  <a:rPr lang="en-US" altLang="zh-CN" dirty="0"/>
                  <a:t>The data set is denoted by </a:t>
                </a:r>
                <a14:m>
                  <m:oMath xmlns:m="http://schemas.openxmlformats.org/officeDocument/2006/math">
                    <m:r>
                      <a:rPr lang="en-US" altLang="zh-CN" b="0" i="1" smtClean="0">
                        <a:latin typeface="Cambria Math" panose="02040503050406030204" pitchFamily="18" charset="0"/>
                      </a:rPr>
                      <m:t>𝑋</m:t>
                    </m:r>
                  </m:oMath>
                </a14:m>
                <a:r>
                  <a:rPr lang="en-US" altLang="zh-CN" dirty="0"/>
                  <a:t>. The image under generalized gauss map is </a:t>
                </a:r>
                <a14:m>
                  <m:oMath xmlns:m="http://schemas.openxmlformats.org/officeDocument/2006/math">
                    <m:r>
                      <a:rPr lang="en-US" altLang="zh-CN" b="0" i="1" smtClean="0">
                        <a:latin typeface="Cambria Math" panose="02040503050406030204" pitchFamily="18" charset="0"/>
                      </a:rPr>
                      <m:t>𝑔</m:t>
                    </m:r>
                    <m:r>
                      <a:rPr lang="en-US" altLang="zh-CN" b="0" i="1" smtClean="0">
                        <a:latin typeface="Cambria Math" panose="02040503050406030204" pitchFamily="18" charset="0"/>
                      </a:rPr>
                      <m:t>(</m:t>
                    </m:r>
                    <m:r>
                      <a:rPr lang="en-US" altLang="zh-CN" b="0" i="1" smtClean="0">
                        <a:latin typeface="Cambria Math" panose="02040503050406030204" pitchFamily="18" charset="0"/>
                      </a:rPr>
                      <m:t>𝑋</m:t>
                    </m:r>
                    <m:r>
                      <a:rPr lang="en-US" altLang="zh-CN" b="0" i="1" smtClean="0">
                        <a:latin typeface="Cambria Math" panose="02040503050406030204" pitchFamily="18" charset="0"/>
                      </a:rPr>
                      <m:t>)</m:t>
                    </m:r>
                  </m:oMath>
                </a14:m>
                <a:r>
                  <a:rPr lang="en-US" altLang="zh-CN" dirty="0"/>
                  <a:t>.  </a:t>
                </a:r>
                <a:endParaRPr lang="zh-CN" altLang="en-US" dirty="0"/>
              </a:p>
            </p:txBody>
          </p:sp>
        </mc:Choice>
        <mc:Fallback xmlns="">
          <p:sp>
            <p:nvSpPr>
              <p:cNvPr id="3" name="内容占位符 2">
                <a:extLst>
                  <a:ext uri="{FF2B5EF4-FFF2-40B4-BE49-F238E27FC236}">
                    <a16:creationId xmlns:a16="http://schemas.microsoft.com/office/drawing/2014/main" id="{56EECB57-C471-43F3-AAC1-3FD9383FCA62}"/>
                  </a:ext>
                </a:extLst>
              </p:cNvPr>
              <p:cNvSpPr>
                <a:spLocks noGrp="1" noRot="1" noChangeAspect="1" noMove="1" noResize="1" noEditPoints="1" noAdjustHandles="1" noChangeArrowheads="1" noChangeShapeType="1" noTextEdit="1"/>
              </p:cNvSpPr>
              <p:nvPr>
                <p:ph idx="1"/>
              </p:nvPr>
            </p:nvSpPr>
            <p:spPr>
              <a:blipFill>
                <a:blip r:embed="rId2"/>
                <a:stretch>
                  <a:fillRect l="-1546" t="-2241" r="-378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6CD3BE20-F495-4A7E-81F2-FEB8AEC1C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237" y="2661202"/>
            <a:ext cx="5343525" cy="4000500"/>
          </a:xfrm>
          <a:prstGeom prst="rect">
            <a:avLst/>
          </a:prstGeom>
        </p:spPr>
      </p:pic>
    </p:spTree>
    <p:extLst>
      <p:ext uri="{BB962C8B-B14F-4D97-AF65-F5344CB8AC3E}">
        <p14:creationId xmlns:p14="http://schemas.microsoft.com/office/powerpoint/2010/main" val="36408205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6C0718D-B75B-43FF-9284-FA1A4D0569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124" y="553520"/>
            <a:ext cx="8043502" cy="6034301"/>
          </a:xfrm>
          <a:prstGeom prst="rect">
            <a:avLst/>
          </a:prstGeom>
        </p:spPr>
      </p:pic>
    </p:spTree>
    <p:extLst>
      <p:ext uri="{BB962C8B-B14F-4D97-AF65-F5344CB8AC3E}">
        <p14:creationId xmlns:p14="http://schemas.microsoft.com/office/powerpoint/2010/main" val="1018532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913613-6204-4CC1-9982-1D5FE74C7EE2}"/>
              </a:ext>
            </a:extLst>
          </p:cNvPr>
          <p:cNvSpPr>
            <a:spLocks noGrp="1"/>
          </p:cNvSpPr>
          <p:nvPr>
            <p:ph type="title"/>
          </p:nvPr>
        </p:nvSpPr>
        <p:spPr/>
        <p:txBody>
          <a:bodyPr/>
          <a:lstStyle/>
          <a:p>
            <a:r>
              <a:rPr lang="en-US" altLang="zh-CN" b="1" dirty="0"/>
              <a:t>Problems </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DFCA78E-AE8B-4290-9244-70505D7A1664}"/>
                  </a:ext>
                </a:extLst>
              </p:cNvPr>
              <p:cNvSpPr>
                <a:spLocks noGrp="1"/>
              </p:cNvSpPr>
              <p:nvPr>
                <p:ph idx="1"/>
              </p:nvPr>
            </p:nvSpPr>
            <p:spPr/>
            <p:txBody>
              <a:bodyPr/>
              <a:lstStyle/>
              <a:p>
                <a:r>
                  <a:rPr lang="en-US" altLang="zh-CN" dirty="0"/>
                  <a:t>Curvature for arbitrary manifolds</a:t>
                </a:r>
              </a:p>
              <a:p>
                <a:endParaRPr lang="en-US" altLang="zh-CN" dirty="0"/>
              </a:p>
              <a:p>
                <a:r>
                  <a:rPr lang="en-US" altLang="zh-CN" dirty="0"/>
                  <a:t>Clustering/Dimension reduction using metric </a:t>
                </a:r>
                <a14:m>
                  <m:oMath xmlns:m="http://schemas.openxmlformats.org/officeDocument/2006/math">
                    <m:r>
                      <a:rPr lang="en-US" altLang="zh-CN" b="0" i="1" smtClean="0">
                        <a:latin typeface="Cambria Math" panose="02040503050406030204" pitchFamily="18" charset="0"/>
                      </a:rPr>
                      <m:t>𝛼</m:t>
                    </m:r>
                  </m:oMath>
                </a14:m>
                <a:endParaRPr lang="zh-CN" altLang="en-US" dirty="0"/>
              </a:p>
            </p:txBody>
          </p:sp>
        </mc:Choice>
        <mc:Fallback xmlns="">
          <p:sp>
            <p:nvSpPr>
              <p:cNvPr id="3" name="内容占位符 2">
                <a:extLst>
                  <a:ext uri="{FF2B5EF4-FFF2-40B4-BE49-F238E27FC236}">
                    <a16:creationId xmlns:a16="http://schemas.microsoft.com/office/drawing/2014/main" id="{0DFCA78E-AE8B-4290-9244-70505D7A1664}"/>
                  </a:ext>
                </a:extLst>
              </p:cNvPr>
              <p:cNvSpPr>
                <a:spLocks noGrp="1" noRot="1" noChangeAspect="1" noMove="1" noResize="1" noEditPoints="1" noAdjustHandles="1" noChangeArrowheads="1" noChangeShapeType="1" noTextEdit="1"/>
              </p:cNvSpPr>
              <p:nvPr>
                <p:ph idx="1"/>
              </p:nvPr>
            </p:nvSpPr>
            <p:spPr>
              <a:blipFill>
                <a:blip r:embed="rId2"/>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2717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84193-204E-48F9-9B93-20D5A4C7E68D}"/>
              </a:ext>
            </a:extLst>
          </p:cNvPr>
          <p:cNvSpPr>
            <a:spLocks noGrp="1"/>
          </p:cNvSpPr>
          <p:nvPr>
            <p:ph type="title"/>
          </p:nvPr>
        </p:nvSpPr>
        <p:spPr/>
        <p:txBody>
          <a:bodyPr/>
          <a:lstStyle/>
          <a:p>
            <a:r>
              <a:rPr lang="en-US" altLang="zh-CN" dirty="0"/>
              <a:t>TDA in BIT,2017</a:t>
            </a:r>
            <a:endParaRPr lang="zh-CN" altLang="en-US" dirty="0"/>
          </a:p>
        </p:txBody>
      </p:sp>
      <p:pic>
        <p:nvPicPr>
          <p:cNvPr id="4" name="内容占位符 4">
            <a:extLst>
              <a:ext uri="{FF2B5EF4-FFF2-40B4-BE49-F238E27FC236}">
                <a16:creationId xmlns:a16="http://schemas.microsoft.com/office/drawing/2014/main" id="{058EB20C-510B-4C07-A558-BD1222ED68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3122" y="1321904"/>
            <a:ext cx="7195931" cy="5396949"/>
          </a:xfrm>
        </p:spPr>
      </p:pic>
    </p:spTree>
    <p:extLst>
      <p:ext uri="{BB962C8B-B14F-4D97-AF65-F5344CB8AC3E}">
        <p14:creationId xmlns:p14="http://schemas.microsoft.com/office/powerpoint/2010/main" val="2021965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5ED0B8-5472-4B43-A70E-7FB772337ED8}"/>
              </a:ext>
            </a:extLst>
          </p:cNvPr>
          <p:cNvSpPr>
            <a:spLocks noGrp="1"/>
          </p:cNvSpPr>
          <p:nvPr>
            <p:ph type="title"/>
          </p:nvPr>
        </p:nvSpPr>
        <p:spPr>
          <a:xfrm>
            <a:off x="628650" y="2502039"/>
            <a:ext cx="7886700" cy="1325563"/>
          </a:xfrm>
        </p:spPr>
        <p:txBody>
          <a:bodyPr>
            <a:normAutofit/>
          </a:bodyPr>
          <a:lstStyle/>
          <a:p>
            <a:pPr algn="ctr"/>
            <a:r>
              <a:rPr lang="en-US" altLang="zh-CN" sz="6000" dirty="0"/>
              <a:t>Thanks !</a:t>
            </a:r>
            <a:endParaRPr lang="zh-CN" altLang="en-US" sz="6000" dirty="0"/>
          </a:p>
        </p:txBody>
      </p:sp>
    </p:spTree>
    <p:extLst>
      <p:ext uri="{BB962C8B-B14F-4D97-AF65-F5344CB8AC3E}">
        <p14:creationId xmlns:p14="http://schemas.microsoft.com/office/powerpoint/2010/main" val="274314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7C966-085A-4A65-AE55-CA92653ACC2C}"/>
              </a:ext>
            </a:extLst>
          </p:cNvPr>
          <p:cNvSpPr>
            <a:spLocks noGrp="1"/>
          </p:cNvSpPr>
          <p:nvPr>
            <p:ph type="title"/>
          </p:nvPr>
        </p:nvSpPr>
        <p:spPr/>
        <p:txBody>
          <a:bodyPr/>
          <a:lstStyle/>
          <a:p>
            <a:r>
              <a:rPr lang="en-US" altLang="zh-CN" b="1" dirty="0"/>
              <a:t>Outlines</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ED2506-D76C-4F99-8401-62B0C6819E0C}"/>
                  </a:ext>
                </a:extLst>
              </p:cNvPr>
              <p:cNvSpPr>
                <a:spLocks noGrp="1"/>
              </p:cNvSpPr>
              <p:nvPr>
                <p:ph idx="1"/>
              </p:nvPr>
            </p:nvSpPr>
            <p:spPr/>
            <p:txBody>
              <a:bodyPr/>
              <a:lstStyle/>
              <a:p>
                <a:r>
                  <a:rPr lang="en-US" altLang="zh-CN" dirty="0"/>
                  <a:t>Conceptions about persistent homology;</a:t>
                </a:r>
              </a:p>
              <a:p>
                <a:pPr marL="0" indent="0">
                  <a:buNone/>
                </a:pPr>
                <a:endParaRPr lang="en-US" altLang="zh-CN" dirty="0"/>
              </a:p>
              <a:p>
                <a:r>
                  <a:rPr lang="en-US" altLang="zh-CN" dirty="0"/>
                  <a:t>Bayesian inference &amp; </a:t>
                </a:r>
                <a:r>
                  <a:rPr lang="cs-CZ" altLang="zh-CN" dirty="0"/>
                  <a:t>K</a:t>
                </a:r>
                <a14:m>
                  <m:oMath xmlns:m="http://schemas.openxmlformats.org/officeDocument/2006/math">
                    <m:acc>
                      <m:accPr>
                        <m:chr m:val="̈"/>
                        <m:ctrlPr>
                          <a:rPr lang="en-US" altLang="zh-CN" i="1">
                            <a:latin typeface="Cambria Math" panose="02040503050406030204" pitchFamily="18" charset="0"/>
                          </a:rPr>
                        </m:ctrlPr>
                      </m:accPr>
                      <m:e>
                        <m:r>
                          <m:rPr>
                            <m:sty m:val="p"/>
                          </m:rPr>
                          <a:rPr lang="en-US" altLang="zh-CN" b="0" i="0" smtClean="0">
                            <a:latin typeface="Cambria Math" panose="02040503050406030204" pitchFamily="18" charset="0"/>
                          </a:rPr>
                          <m:t>u</m:t>
                        </m:r>
                      </m:e>
                    </m:acc>
                  </m:oMath>
                </a14:m>
                <a:r>
                  <a:rPr lang="en-US" altLang="zh-CN" dirty="0"/>
                  <a:t>nneth formula;</a:t>
                </a:r>
              </a:p>
              <a:p>
                <a:pPr marL="0" indent="0">
                  <a:buNone/>
                </a:pPr>
                <a:endParaRPr lang="en-US" altLang="zh-CN" dirty="0"/>
              </a:p>
              <a:p>
                <a:r>
                  <a:rPr lang="en-US" altLang="zh-CN" dirty="0"/>
                  <a:t>Gauss map and its generalization;</a:t>
                </a:r>
              </a:p>
              <a:p>
                <a:endParaRPr lang="zh-CN" altLang="en-US" dirty="0"/>
              </a:p>
            </p:txBody>
          </p:sp>
        </mc:Choice>
        <mc:Fallback xmlns="">
          <p:sp>
            <p:nvSpPr>
              <p:cNvPr id="3" name="内容占位符 2">
                <a:extLst>
                  <a:ext uri="{FF2B5EF4-FFF2-40B4-BE49-F238E27FC236}">
                    <a16:creationId xmlns:a16="http://schemas.microsoft.com/office/drawing/2014/main" id="{E1ED2506-D76C-4F99-8401-62B0C6819E0C}"/>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13009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7C966-085A-4A65-AE55-CA92653ACC2C}"/>
              </a:ext>
            </a:extLst>
          </p:cNvPr>
          <p:cNvSpPr>
            <a:spLocks noGrp="1"/>
          </p:cNvSpPr>
          <p:nvPr>
            <p:ph type="title"/>
          </p:nvPr>
        </p:nvSpPr>
        <p:spPr/>
        <p:txBody>
          <a:bodyPr/>
          <a:lstStyle/>
          <a:p>
            <a:r>
              <a:rPr lang="en-US" altLang="zh-CN" b="1" dirty="0"/>
              <a:t>Outlines</a:t>
            </a:r>
            <a:endParaRPr lang="zh-CN" altLang="en-US" b="1"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1ED2506-D76C-4F99-8401-62B0C6819E0C}"/>
                  </a:ext>
                </a:extLst>
              </p:cNvPr>
              <p:cNvSpPr>
                <a:spLocks noGrp="1"/>
              </p:cNvSpPr>
              <p:nvPr>
                <p:ph idx="1"/>
              </p:nvPr>
            </p:nvSpPr>
            <p:spPr/>
            <p:txBody>
              <a:bodyPr/>
              <a:lstStyle/>
              <a:p>
                <a:r>
                  <a:rPr lang="en-US" altLang="zh-CN" dirty="0">
                    <a:solidFill>
                      <a:srgbClr val="FF0000"/>
                    </a:solidFill>
                  </a:rPr>
                  <a:t>Conceptions about persistent homology;</a:t>
                </a:r>
              </a:p>
              <a:p>
                <a:pPr marL="0" indent="0">
                  <a:buNone/>
                </a:pPr>
                <a:endParaRPr lang="en-US" altLang="zh-CN" dirty="0"/>
              </a:p>
              <a:p>
                <a:r>
                  <a:rPr lang="en-US" altLang="zh-CN" dirty="0"/>
                  <a:t>Bayesian inference &amp; </a:t>
                </a:r>
                <a:r>
                  <a:rPr lang="cs-CZ" altLang="zh-CN" dirty="0"/>
                  <a:t>K</a:t>
                </a:r>
                <a14:m>
                  <m:oMath xmlns:m="http://schemas.openxmlformats.org/officeDocument/2006/math">
                    <m:acc>
                      <m:accPr>
                        <m:chr m:val="̈"/>
                        <m:ctrlPr>
                          <a:rPr lang="en-US" altLang="zh-CN" i="1">
                            <a:latin typeface="Cambria Math" panose="02040503050406030204" pitchFamily="18" charset="0"/>
                          </a:rPr>
                        </m:ctrlPr>
                      </m:accPr>
                      <m:e>
                        <m:r>
                          <m:rPr>
                            <m:sty m:val="p"/>
                          </m:rPr>
                          <a:rPr lang="en-US" altLang="zh-CN" b="0" i="0" smtClean="0">
                            <a:latin typeface="Cambria Math" panose="02040503050406030204" pitchFamily="18" charset="0"/>
                          </a:rPr>
                          <m:t>u</m:t>
                        </m:r>
                      </m:e>
                    </m:acc>
                  </m:oMath>
                </a14:m>
                <a:r>
                  <a:rPr lang="en-US" altLang="zh-CN" dirty="0"/>
                  <a:t>nneth formula;</a:t>
                </a:r>
              </a:p>
              <a:p>
                <a:pPr marL="0" indent="0">
                  <a:buNone/>
                </a:pPr>
                <a:endParaRPr lang="en-US" altLang="zh-CN" dirty="0"/>
              </a:p>
              <a:p>
                <a:r>
                  <a:rPr lang="en-US" altLang="zh-CN" dirty="0"/>
                  <a:t>Gauss map and its generalization;</a:t>
                </a:r>
              </a:p>
              <a:p>
                <a:endParaRPr lang="zh-CN" altLang="en-US" dirty="0"/>
              </a:p>
            </p:txBody>
          </p:sp>
        </mc:Choice>
        <mc:Fallback xmlns="">
          <p:sp>
            <p:nvSpPr>
              <p:cNvPr id="3" name="内容占位符 2">
                <a:extLst>
                  <a:ext uri="{FF2B5EF4-FFF2-40B4-BE49-F238E27FC236}">
                    <a16:creationId xmlns:a16="http://schemas.microsoft.com/office/drawing/2014/main" id="{E1ED2506-D76C-4F99-8401-62B0C6819E0C}"/>
                  </a:ext>
                </a:extLst>
              </p:cNvPr>
              <p:cNvSpPr>
                <a:spLocks noGrp="1" noRot="1" noChangeAspect="1" noMove="1" noResize="1" noEditPoints="1" noAdjustHandles="1" noChangeArrowheads="1" noChangeShapeType="1" noTextEdit="1"/>
              </p:cNvSpPr>
              <p:nvPr>
                <p:ph idx="1"/>
              </p:nvPr>
            </p:nvSpPr>
            <p:spPr>
              <a:blipFill>
                <a:blip r:embed="rId3"/>
                <a:stretch>
                  <a:fillRect l="-1391" t="-2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4460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1A1C5-0FA0-4DA6-816E-8BCD72E541AB}"/>
              </a:ext>
            </a:extLst>
          </p:cNvPr>
          <p:cNvSpPr>
            <a:spLocks noGrp="1"/>
          </p:cNvSpPr>
          <p:nvPr>
            <p:ph type="title"/>
          </p:nvPr>
        </p:nvSpPr>
        <p:spPr/>
        <p:txBody>
          <a:bodyPr>
            <a:normAutofit/>
          </a:bodyPr>
          <a:lstStyle/>
          <a:p>
            <a:r>
              <a:rPr lang="en-US" altLang="zh-CN" sz="3200" b="1" dirty="0" err="1"/>
              <a:t>Simplical</a:t>
            </a:r>
            <a:r>
              <a:rPr lang="en-US" altLang="zh-CN" sz="3200" b="1" dirty="0"/>
              <a:t> complexes &amp; simplicial homology</a:t>
            </a:r>
            <a:endParaRPr lang="zh-CN" altLang="en-US" sz="4000" b="1" dirty="0"/>
          </a:p>
        </p:txBody>
      </p:sp>
      <p:sp>
        <p:nvSpPr>
          <p:cNvPr id="3" name="内容占位符 2">
            <a:extLst>
              <a:ext uri="{FF2B5EF4-FFF2-40B4-BE49-F238E27FC236}">
                <a16:creationId xmlns:a16="http://schemas.microsoft.com/office/drawing/2014/main" id="{7D9B96B2-6023-4EFD-83EC-1B32DD491654}"/>
              </a:ext>
            </a:extLst>
          </p:cNvPr>
          <p:cNvSpPr>
            <a:spLocks noGrp="1"/>
          </p:cNvSpPr>
          <p:nvPr>
            <p:ph idx="1"/>
          </p:nvPr>
        </p:nvSpPr>
        <p:spPr>
          <a:xfrm>
            <a:off x="628650" y="1401417"/>
            <a:ext cx="8266872" cy="4775546"/>
          </a:xfrm>
        </p:spPr>
        <p:txBody>
          <a:bodyPr/>
          <a:lstStyle/>
          <a:p>
            <a:pPr marL="0" indent="0">
              <a:buNone/>
            </a:pPr>
            <a:endParaRPr lang="en-US" altLang="zh-CN" dirty="0"/>
          </a:p>
          <a:p>
            <a:pPr marL="0" indent="0">
              <a:buNone/>
            </a:pPr>
            <a:r>
              <a:rPr lang="en-US" altLang="zh-CN" b="1" dirty="0"/>
              <a:t>Simplices</a:t>
            </a:r>
            <a:r>
              <a:rPr lang="en-US" altLang="zh-CN" dirty="0"/>
              <a:t> : convex hulls of points in general positions</a:t>
            </a:r>
            <a:endParaRPr lang="zh-CN" altLang="en-US" dirty="0"/>
          </a:p>
        </p:txBody>
      </p:sp>
      <p:grpSp>
        <p:nvGrpSpPr>
          <p:cNvPr id="6" name="画布 1">
            <a:extLst>
              <a:ext uri="{FF2B5EF4-FFF2-40B4-BE49-F238E27FC236}">
                <a16:creationId xmlns:a16="http://schemas.microsoft.com/office/drawing/2014/main" id="{2ABD8304-CC58-469E-9ADF-1BCBFA2B519A}"/>
              </a:ext>
            </a:extLst>
          </p:cNvPr>
          <p:cNvGrpSpPr/>
          <p:nvPr/>
        </p:nvGrpSpPr>
        <p:grpSpPr>
          <a:xfrm>
            <a:off x="248478" y="2892287"/>
            <a:ext cx="8617227" cy="2743200"/>
            <a:chOff x="0" y="0"/>
            <a:chExt cx="5274310" cy="1543050"/>
          </a:xfrm>
        </p:grpSpPr>
        <p:sp>
          <p:nvSpPr>
            <p:cNvPr id="7" name="矩形 6">
              <a:extLst>
                <a:ext uri="{FF2B5EF4-FFF2-40B4-BE49-F238E27FC236}">
                  <a16:creationId xmlns:a16="http://schemas.microsoft.com/office/drawing/2014/main" id="{0DADD991-157C-42B6-8963-35A4D6B4DC01}"/>
                </a:ext>
              </a:extLst>
            </p:cNvPr>
            <p:cNvSpPr/>
            <p:nvPr/>
          </p:nvSpPr>
          <p:spPr>
            <a:xfrm>
              <a:off x="0" y="0"/>
              <a:ext cx="5274310" cy="1543050"/>
            </a:xfrm>
            <a:prstGeom prst="rect">
              <a:avLst/>
            </a:prstGeom>
          </p:spPr>
        </p:sp>
        <p:sp>
          <p:nvSpPr>
            <p:cNvPr id="8" name="椭圆 7">
              <a:extLst>
                <a:ext uri="{FF2B5EF4-FFF2-40B4-BE49-F238E27FC236}">
                  <a16:creationId xmlns:a16="http://schemas.microsoft.com/office/drawing/2014/main" id="{33CCED1C-5336-49D3-8D27-0DF4DDAC0AEB}"/>
                </a:ext>
              </a:extLst>
            </p:cNvPr>
            <p:cNvSpPr/>
            <p:nvPr/>
          </p:nvSpPr>
          <p:spPr>
            <a:xfrm rot="19848856" flipH="1">
              <a:off x="520698" y="623567"/>
              <a:ext cx="45719" cy="4571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US" sz="1050" kern="100">
                  <a:effectLst/>
                  <a:ea typeface="等线" panose="02010600030101010101" pitchFamily="2" charset="-122"/>
                  <a:cs typeface="Times New Roman" panose="02020603050405020304" pitchFamily="18" charset="0"/>
                </a:rPr>
                <a:t> </a:t>
              </a:r>
              <a:endParaRPr lang="zh-CN" sz="1050" kern="100">
                <a:effectLst/>
                <a:ea typeface="等线" panose="02010600030101010101" pitchFamily="2"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37B8DD48-4D22-476B-B8A6-516C73E5160E}"/>
                </a:ext>
              </a:extLst>
            </p:cNvPr>
            <p:cNvCxnSpPr/>
            <p:nvPr/>
          </p:nvCxnSpPr>
          <p:spPr>
            <a:xfrm>
              <a:off x="1333500" y="647700"/>
              <a:ext cx="73025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等腰三角形 9">
              <a:extLst>
                <a:ext uri="{FF2B5EF4-FFF2-40B4-BE49-F238E27FC236}">
                  <a16:creationId xmlns:a16="http://schemas.microsoft.com/office/drawing/2014/main" id="{82D45484-9DEF-4BDE-96A1-789024249418}"/>
                </a:ext>
              </a:extLst>
            </p:cNvPr>
            <p:cNvSpPr/>
            <p:nvPr/>
          </p:nvSpPr>
          <p:spPr>
            <a:xfrm>
              <a:off x="2724150" y="260350"/>
              <a:ext cx="774954" cy="730250"/>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sp>
          <p:nvSpPr>
            <p:cNvPr id="11" name="菱形 10">
              <a:extLst>
                <a:ext uri="{FF2B5EF4-FFF2-40B4-BE49-F238E27FC236}">
                  <a16:creationId xmlns:a16="http://schemas.microsoft.com/office/drawing/2014/main" id="{548222FA-CAF6-455D-8BA5-6D4E78E5F967}"/>
                </a:ext>
              </a:extLst>
            </p:cNvPr>
            <p:cNvSpPr/>
            <p:nvPr/>
          </p:nvSpPr>
          <p:spPr>
            <a:xfrm rot="21072735">
              <a:off x="4070350" y="209550"/>
              <a:ext cx="914400" cy="755650"/>
            </a:xfrm>
            <a:prstGeom prst="diamond">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cxnSp>
          <p:nvCxnSpPr>
            <p:cNvPr id="12" name="直接连接符 11">
              <a:extLst>
                <a:ext uri="{FF2B5EF4-FFF2-40B4-BE49-F238E27FC236}">
                  <a16:creationId xmlns:a16="http://schemas.microsoft.com/office/drawing/2014/main" id="{7209EBFE-BB85-49B3-8AE4-0FCD5F4F27EF}"/>
                </a:ext>
              </a:extLst>
            </p:cNvPr>
            <p:cNvCxnSpPr>
              <a:stCxn id="11" idx="0"/>
              <a:endCxn id="11" idx="2"/>
            </p:cNvCxnSpPr>
            <p:nvPr/>
          </p:nvCxnSpPr>
          <p:spPr>
            <a:xfrm>
              <a:off x="4469828" y="213985"/>
              <a:ext cx="115444" cy="746780"/>
            </a:xfrm>
            <a:prstGeom prst="line">
              <a:avLst/>
            </a:prstGeom>
            <a:ln/>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7910F60C-279C-4F77-80D1-B5B82D830DE8}"/>
                </a:ext>
              </a:extLst>
            </p:cNvPr>
            <p:cNvCxnSpPr>
              <a:stCxn id="11" idx="1"/>
              <a:endCxn id="11" idx="3"/>
            </p:cNvCxnSpPr>
            <p:nvPr/>
          </p:nvCxnSpPr>
          <p:spPr>
            <a:xfrm flipV="1">
              <a:off x="4075717" y="517526"/>
              <a:ext cx="903666" cy="139698"/>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4" name="文本框 10">
              <a:extLst>
                <a:ext uri="{FF2B5EF4-FFF2-40B4-BE49-F238E27FC236}">
                  <a16:creationId xmlns:a16="http://schemas.microsoft.com/office/drawing/2014/main" id="{AD4BDC6D-C8AF-4A58-B53C-BFE1154CE280}"/>
                </a:ext>
              </a:extLst>
            </p:cNvPr>
            <p:cNvSpPr txBox="1"/>
            <p:nvPr/>
          </p:nvSpPr>
          <p:spPr>
            <a:xfrm>
              <a:off x="431954" y="1117600"/>
              <a:ext cx="647700" cy="3429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b="1" kern="100" dirty="0">
                  <a:effectLst/>
                  <a:latin typeface="等线" panose="02010600030101010101" pitchFamily="2" charset="-122"/>
                  <a:ea typeface="等线" panose="02010600030101010101" pitchFamily="2" charset="-122"/>
                  <a:cs typeface="Times New Roman" panose="02020603050405020304" pitchFamily="18" charset="0"/>
                </a:rPr>
                <a:t>Point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 name="文本框 10">
              <a:extLst>
                <a:ext uri="{FF2B5EF4-FFF2-40B4-BE49-F238E27FC236}">
                  <a16:creationId xmlns:a16="http://schemas.microsoft.com/office/drawing/2014/main" id="{0547DBBF-7E4F-455F-A0AA-CBC88863276A}"/>
                </a:ext>
              </a:extLst>
            </p:cNvPr>
            <p:cNvSpPr txBox="1"/>
            <p:nvPr/>
          </p:nvSpPr>
          <p:spPr>
            <a:xfrm>
              <a:off x="1398624" y="1099634"/>
              <a:ext cx="1096350" cy="3429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b="1" dirty="0">
                  <a:effectLst/>
                  <a:latin typeface="等线" panose="02010600030101010101" pitchFamily="2" charset="-122"/>
                  <a:ea typeface="宋体" panose="02010600030101010101" pitchFamily="2" charset="-122"/>
                  <a:cs typeface="Times New Roman" panose="02020603050405020304" pitchFamily="18" charset="0"/>
                </a:rPr>
                <a:t>Line segment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 name="文本框 10">
              <a:extLst>
                <a:ext uri="{FF2B5EF4-FFF2-40B4-BE49-F238E27FC236}">
                  <a16:creationId xmlns:a16="http://schemas.microsoft.com/office/drawing/2014/main" id="{F6E259DF-E27E-413F-953D-759F27D79F94}"/>
                </a:ext>
              </a:extLst>
            </p:cNvPr>
            <p:cNvSpPr txBox="1"/>
            <p:nvPr/>
          </p:nvSpPr>
          <p:spPr>
            <a:xfrm>
              <a:off x="2906495" y="1117470"/>
              <a:ext cx="766150" cy="3429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b="1" dirty="0">
                  <a:effectLst/>
                  <a:latin typeface="等线" panose="02010600030101010101" pitchFamily="2" charset="-122"/>
                  <a:ea typeface="宋体" panose="02010600030101010101" pitchFamily="2" charset="-122"/>
                  <a:cs typeface="Times New Roman" panose="02020603050405020304" pitchFamily="18" charset="0"/>
                </a:rPr>
                <a:t>triangle</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 name="文本框 10">
              <a:extLst>
                <a:ext uri="{FF2B5EF4-FFF2-40B4-BE49-F238E27FC236}">
                  <a16:creationId xmlns:a16="http://schemas.microsoft.com/office/drawing/2014/main" id="{C4000207-8072-49BE-BD8E-7A21AFBD3106}"/>
                </a:ext>
              </a:extLst>
            </p:cNvPr>
            <p:cNvSpPr txBox="1"/>
            <p:nvPr/>
          </p:nvSpPr>
          <p:spPr>
            <a:xfrm>
              <a:off x="4219918" y="1117470"/>
              <a:ext cx="1028700" cy="342900"/>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b="1" dirty="0">
                  <a:effectLst/>
                  <a:latin typeface="等线" panose="02010600030101010101" pitchFamily="2" charset="-122"/>
                  <a:ea typeface="宋体" panose="02010600030101010101" pitchFamily="2" charset="-122"/>
                  <a:cs typeface="Times New Roman" panose="02020603050405020304" pitchFamily="18" charset="0"/>
                </a:rPr>
                <a:t>Tetrahedron </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18" name="Rectangle 19">
            <a:extLst>
              <a:ext uri="{FF2B5EF4-FFF2-40B4-BE49-F238E27FC236}">
                <a16:creationId xmlns:a16="http://schemas.microsoft.com/office/drawing/2014/main" id="{E40378A9-2166-48D1-B244-85D171A254EC}"/>
              </a:ext>
            </a:extLst>
          </p:cNvPr>
          <p:cNvSpPr>
            <a:spLocks noChangeArrowheads="1"/>
          </p:cNvSpPr>
          <p:nvPr/>
        </p:nvSpPr>
        <p:spPr bwMode="auto">
          <a:xfrm flipV="1">
            <a:off x="-400528" y="5240404"/>
            <a:ext cx="14939569" cy="66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7300477"/>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2319</TotalTime>
  <Words>4767</Words>
  <Application>Microsoft Office PowerPoint</Application>
  <PresentationFormat>全屏显示(4:3)</PresentationFormat>
  <Paragraphs>451</Paragraphs>
  <Slides>65</Slides>
  <Notes>56</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65</vt:i4>
      </vt:variant>
    </vt:vector>
  </HeadingPairs>
  <TitlesOfParts>
    <vt:vector size="77" baseType="lpstr">
      <vt:lpstr>等线</vt:lpstr>
      <vt:lpstr>等线 Light</vt:lpstr>
      <vt:lpstr>宋体</vt:lpstr>
      <vt:lpstr>Arial</vt:lpstr>
      <vt:lpstr>Blackadder ITC</vt:lpstr>
      <vt:lpstr>Calibri</vt:lpstr>
      <vt:lpstr>Calibri Light</vt:lpstr>
      <vt:lpstr>Cambria</vt:lpstr>
      <vt:lpstr>Cambria Math</vt:lpstr>
      <vt:lpstr>Times New Roman</vt:lpstr>
      <vt:lpstr>Office 主题​​</vt:lpstr>
      <vt:lpstr>Equation</vt:lpstr>
      <vt:lpstr>Data science from a topological viewpoint</vt:lpstr>
      <vt:lpstr>PowerPoint 演示文稿</vt:lpstr>
      <vt:lpstr>Topology</vt:lpstr>
      <vt:lpstr>Topological data analysis</vt:lpstr>
      <vt:lpstr>Chaos &amp; Topology</vt:lpstr>
      <vt:lpstr>PowerPoint 演示文稿</vt:lpstr>
      <vt:lpstr>Outlines</vt:lpstr>
      <vt:lpstr>Outlines</vt:lpstr>
      <vt:lpstr>Simplical complexes &amp; simplicial homology</vt:lpstr>
      <vt:lpstr>Simplicial complexes &amp; simplicial homology</vt:lpstr>
      <vt:lpstr>Simplicial complexes &amp; simplicial homology</vt:lpstr>
      <vt:lpstr>Simplicial complexes &amp; simplicial homology</vt:lpstr>
      <vt:lpstr>Filtrations</vt:lpstr>
      <vt:lpstr>PowerPoint 演示文稿</vt:lpstr>
      <vt:lpstr>PowerPoint 演示文稿</vt:lpstr>
      <vt:lpstr>Elementary filtration</vt:lpstr>
      <vt:lpstr>PowerPoint 演示文稿</vt:lpstr>
      <vt:lpstr>Elementary filtration</vt:lpstr>
      <vt:lpstr>Pairing </vt:lpstr>
      <vt:lpstr>Pairing </vt:lpstr>
      <vt:lpstr>PowerPoint 演示文稿</vt:lpstr>
      <vt:lpstr>Barcodes </vt:lpstr>
      <vt:lpstr>Barcodes </vt:lpstr>
      <vt:lpstr>PowerPoint 演示文稿</vt:lpstr>
      <vt:lpstr>Barcodes </vt:lpstr>
      <vt:lpstr>Nerves </vt:lpstr>
      <vt:lpstr>Čech complexes</vt:lpstr>
      <vt:lpstr>PowerPoint 演示文稿</vt:lpstr>
      <vt:lpstr>Complexity</vt:lpstr>
      <vt:lpstr>Outlines</vt:lpstr>
      <vt:lpstr>Present situation</vt:lpstr>
      <vt:lpstr>Present situation</vt:lpstr>
      <vt:lpstr>Independence </vt:lpstr>
      <vt:lpstr>Product spaces</vt:lpstr>
      <vt:lpstr>Hypothesis </vt:lpstr>
      <vt:lpstr>Ku ̈nneth formula</vt:lpstr>
      <vt:lpstr>Bayesian inference</vt:lpstr>
      <vt:lpstr>Graphical models</vt:lpstr>
      <vt:lpstr>Graphical models</vt:lpstr>
      <vt:lpstr>Graphical models</vt:lpstr>
      <vt:lpstr>Bayesian inference</vt:lpstr>
      <vt:lpstr>Simulation</vt:lpstr>
      <vt:lpstr>Simulation</vt:lpstr>
      <vt:lpstr>Problems</vt:lpstr>
      <vt:lpstr>Outlines</vt:lpstr>
      <vt:lpstr>Gauss map </vt:lpstr>
      <vt:lpstr>Gauss map </vt:lpstr>
      <vt:lpstr>Gaussian curvature</vt:lpstr>
      <vt:lpstr>Differential geometry</vt:lpstr>
      <vt:lpstr>Differential geometry</vt:lpstr>
      <vt:lpstr>Gauss map &amp; Point cloud data</vt:lpstr>
      <vt:lpstr>Examples</vt:lpstr>
      <vt:lpstr>PowerPoint 演示文稿</vt:lpstr>
      <vt:lpstr>PowerPoint 演示文稿</vt:lpstr>
      <vt:lpstr>Generalized gauss map</vt:lpstr>
      <vt:lpstr>Generalized gauss map</vt:lpstr>
      <vt:lpstr>Grassmannian  </vt:lpstr>
      <vt:lpstr>Grassmannian &amp; Point cloud data</vt:lpstr>
      <vt:lpstr>Cobordism </vt:lpstr>
      <vt:lpstr>Example </vt:lpstr>
      <vt:lpstr>Example </vt:lpstr>
      <vt:lpstr>PowerPoint 演示文稿</vt:lpstr>
      <vt:lpstr>Problems </vt:lpstr>
      <vt:lpstr>TDA in BIT,2017</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from a topological viewpoint</dc:title>
  <dc:creator>Yueqi Cao</dc:creator>
  <cp:lastModifiedBy>Cao Yueqi</cp:lastModifiedBy>
  <cp:revision>144</cp:revision>
  <dcterms:created xsi:type="dcterms:W3CDTF">2018-06-11T03:02:21Z</dcterms:created>
  <dcterms:modified xsi:type="dcterms:W3CDTF">2018-06-28T09:05:00Z</dcterms:modified>
</cp:coreProperties>
</file>